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5" r:id="rId5"/>
    <p:sldId id="263" r:id="rId6"/>
    <p:sldId id="259" r:id="rId7"/>
    <p:sldId id="260" r:id="rId8"/>
    <p:sldId id="262" r:id="rId9"/>
    <p:sldId id="261" r:id="rId10"/>
    <p:sldId id="266"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3BCEC-8FC8-4A71-833E-D737EF9CDE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2664199-B0C1-4B7C-8EE6-719046560F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1742429-0C75-45C9-AE09-85B57BD70E9C}"/>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8D54491C-B295-48ED-9E44-56F19B6C42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28EC69-4613-40A5-A2F7-B330EFEAF90E}"/>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595888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1230C-CB69-4F3F-85F0-6BCB74EA40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4BEDCB-3024-4CEB-97DF-BDD717F95C3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83ED0E-2616-4C4A-854E-91D75FDD06C3}"/>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DBB38183-EC09-4A5C-9BD9-212DB145E6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91D19-550B-41F0-95A3-09905C2B727D}"/>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2394386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8139B-21A2-4CEB-8242-D2B9446ED7F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5E4422-D999-4CBD-B550-BCC3352039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729F9D-6893-4422-A6E9-62458031E7BA}"/>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EC420D9A-A724-4701-BCE2-539BAB10DB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80A794-0A16-4E3C-B4EE-54CE969C9A1E}"/>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341890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DD41F-3746-4D37-B7B4-2226459ECD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EB72DA6-BA5E-4EE0-A81F-7496E07964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4011909-DD25-43DF-B541-B67BD538DF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D83323-19CF-4FF7-A90D-2E30B056349A}"/>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6" name="Footer Placeholder 5">
            <a:extLst>
              <a:ext uri="{FF2B5EF4-FFF2-40B4-BE49-F238E27FC236}">
                <a16:creationId xmlns:a16="http://schemas.microsoft.com/office/drawing/2014/main" id="{242A7E2F-9902-4159-8BF0-23ADC28997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7730A2-05D6-48A6-96D6-33EBD4A8A1DB}"/>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241579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2FA65-6163-47EF-B7C4-D68CA3D0D8C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130F99-695B-4597-A55C-515EEBC92B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6E0483-4BF7-439A-8712-5E7E318CDB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8E196F-3910-4FA3-B7D7-BDB98B48D1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19B3A6-4FAC-45E2-864F-2DF31B1E465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5FBE06-E76B-4FA7-9AD7-02A10770A6F5}"/>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8" name="Footer Placeholder 7">
            <a:extLst>
              <a:ext uri="{FF2B5EF4-FFF2-40B4-BE49-F238E27FC236}">
                <a16:creationId xmlns:a16="http://schemas.microsoft.com/office/drawing/2014/main" id="{54F96621-E3F3-48AC-BBF2-16BA82B4DC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F1FD9-7868-47BE-9992-34DFABBF22C3}"/>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3841608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71F0-D94D-4024-AD58-B48B1F2725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D8E625-76C2-4A21-997B-CC52263EC162}"/>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4" name="Footer Placeholder 3">
            <a:extLst>
              <a:ext uri="{FF2B5EF4-FFF2-40B4-BE49-F238E27FC236}">
                <a16:creationId xmlns:a16="http://schemas.microsoft.com/office/drawing/2014/main" id="{01F4D67F-B92C-432B-9864-7F743EF50C2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096CC7-E810-4C1F-AF29-7C0C77A464DB}"/>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49062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D1C0FB-6150-4A44-86CF-7DCD8829D3B3}"/>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3" name="Footer Placeholder 2">
            <a:extLst>
              <a:ext uri="{FF2B5EF4-FFF2-40B4-BE49-F238E27FC236}">
                <a16:creationId xmlns:a16="http://schemas.microsoft.com/office/drawing/2014/main" id="{2C65FB3F-A378-42D7-8AEC-C422454F19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317869-BBB5-47E1-B83C-242DFC82DFC1}"/>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3562227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D2937-9545-4CC8-8A6C-E64641BCE2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40D5960-7D8B-442F-BE2D-B98D7ED1D5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EC0EB4-2DBF-4EF0-A116-50AAA61148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C4292D-11AD-448F-AEAE-DDF91A57FA3E}"/>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6" name="Footer Placeholder 5">
            <a:extLst>
              <a:ext uri="{FF2B5EF4-FFF2-40B4-BE49-F238E27FC236}">
                <a16:creationId xmlns:a16="http://schemas.microsoft.com/office/drawing/2014/main" id="{66C7AB9F-DD9A-4A74-9CCE-E89FF6910F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C8D6C7-7136-4A1D-AD43-B2A5FDCE742D}"/>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1048401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EED4B-55B1-4FAC-A87C-15457F4FEB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C3B0F47-5174-4062-827A-480E499B50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915F3B0-DBF2-4C10-9F5B-81E08A1927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E4E95A-1C75-4B4A-B073-F67CA2173298}"/>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6" name="Footer Placeholder 5">
            <a:extLst>
              <a:ext uri="{FF2B5EF4-FFF2-40B4-BE49-F238E27FC236}">
                <a16:creationId xmlns:a16="http://schemas.microsoft.com/office/drawing/2014/main" id="{D635AB9B-D3BE-488F-BBE8-EE59A72206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4AE22A-1C7E-4382-8507-CAF94B6015D4}"/>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3792174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B2CE-A87F-4C10-BB88-F1FD73B54B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705ECE-8F1B-4769-B8AA-1EC929FEB3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C6A4E7-DD81-4582-BE92-A36C2000D801}"/>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DAEE6DDE-57A5-4CC1-B391-66FB9D8190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0BE043-9A02-4754-BD45-AF5F81FB904F}"/>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323644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3D9601-513A-4808-A38E-0562AB3F5C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6F02A7-7D06-4711-BA20-36D354F0DD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99B8BA-7F61-4017-B57C-904BCA73F58D}"/>
              </a:ext>
            </a:extLst>
          </p:cNvPr>
          <p:cNvSpPr>
            <a:spLocks noGrp="1"/>
          </p:cNvSpPr>
          <p:nvPr>
            <p:ph type="dt" sz="half" idx="10"/>
          </p:nvPr>
        </p:nvSpPr>
        <p:spPr/>
        <p:txBody>
          <a:body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101AC8D2-AC03-44D9-AC4E-25EA0E3C5B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F98FD0-53C1-44E2-AB38-DBF151335F64}"/>
              </a:ext>
            </a:extLst>
          </p:cNvPr>
          <p:cNvSpPr>
            <a:spLocks noGrp="1"/>
          </p:cNvSpPr>
          <p:nvPr>
            <p:ph type="sldNum" sz="quarter" idx="12"/>
          </p:nvPr>
        </p:nvSpPr>
        <p:spPr/>
        <p:txBody>
          <a:bodyPr/>
          <a:lstStyle/>
          <a:p>
            <a:fld id="{F51FA274-7BA3-4CD3-89C6-91BC937D3252}" type="slidenum">
              <a:rPr lang="en-GB" smtClean="0"/>
              <a:t>‹#›</a:t>
            </a:fld>
            <a:endParaRPr lang="en-GB"/>
          </a:p>
        </p:txBody>
      </p:sp>
    </p:spTree>
    <p:extLst>
      <p:ext uri="{BB962C8B-B14F-4D97-AF65-F5344CB8AC3E}">
        <p14:creationId xmlns:p14="http://schemas.microsoft.com/office/powerpoint/2010/main" val="1589824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5F8085-AF6D-4301-8D9E-00343C7457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0E0DC1-1239-47DB-9CFD-BD12488D2A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CD64BE-F12F-4763-BD33-711C85A3A9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B4C1CF-9D6D-4E1F-A76A-F5E8C41B5112}" type="datetimeFigureOut">
              <a:rPr lang="en-GB" smtClean="0"/>
              <a:t>29/09/2025</a:t>
            </a:fld>
            <a:endParaRPr lang="en-GB"/>
          </a:p>
        </p:txBody>
      </p:sp>
      <p:sp>
        <p:nvSpPr>
          <p:cNvPr id="5" name="Footer Placeholder 4">
            <a:extLst>
              <a:ext uri="{FF2B5EF4-FFF2-40B4-BE49-F238E27FC236}">
                <a16:creationId xmlns:a16="http://schemas.microsoft.com/office/drawing/2014/main" id="{D8336D2F-6C1D-454F-AED0-69F33E6C69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65CBB81-ECB4-442C-80D0-0E351C568B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1FA274-7BA3-4CD3-89C6-91BC937D3252}" type="slidenum">
              <a:rPr lang="en-GB" smtClean="0"/>
              <a:t>‹#›</a:t>
            </a:fld>
            <a:endParaRPr lang="en-GB"/>
          </a:p>
        </p:txBody>
      </p:sp>
    </p:spTree>
    <p:extLst>
      <p:ext uri="{BB962C8B-B14F-4D97-AF65-F5344CB8AC3E}">
        <p14:creationId xmlns:p14="http://schemas.microsoft.com/office/powerpoint/2010/main" val="2908150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BB875-E653-4426-A06F-2F70EE91B73D}"/>
              </a:ext>
            </a:extLst>
          </p:cNvPr>
          <p:cNvSpPr>
            <a:spLocks noGrp="1"/>
          </p:cNvSpPr>
          <p:nvPr>
            <p:ph type="ctrTitle"/>
          </p:nvPr>
        </p:nvSpPr>
        <p:spPr/>
        <p:txBody>
          <a:bodyPr/>
          <a:lstStyle/>
          <a:p>
            <a:r>
              <a:rPr lang="en-GB" dirty="0">
                <a:latin typeface="Sassoon Infant Std" panose="020B0503020103030203" pitchFamily="34" charset="0"/>
              </a:rPr>
              <a:t>Phonics and Reading</a:t>
            </a:r>
          </a:p>
        </p:txBody>
      </p:sp>
      <p:sp>
        <p:nvSpPr>
          <p:cNvPr id="3" name="Subtitle 2">
            <a:extLst>
              <a:ext uri="{FF2B5EF4-FFF2-40B4-BE49-F238E27FC236}">
                <a16:creationId xmlns:a16="http://schemas.microsoft.com/office/drawing/2014/main" id="{8D1CF4CC-C5A2-4B96-AB15-CE54895E1B77}"/>
              </a:ext>
            </a:extLst>
          </p:cNvPr>
          <p:cNvSpPr>
            <a:spLocks noGrp="1"/>
          </p:cNvSpPr>
          <p:nvPr>
            <p:ph type="subTitle" idx="1"/>
          </p:nvPr>
        </p:nvSpPr>
        <p:spPr/>
        <p:txBody>
          <a:bodyPr/>
          <a:lstStyle/>
          <a:p>
            <a:r>
              <a:rPr lang="en-GB" dirty="0">
                <a:latin typeface="Sassoon Infant Std" panose="020B0503020103030203" pitchFamily="34" charset="0"/>
              </a:rPr>
              <a:t>Parents Workshop</a:t>
            </a:r>
          </a:p>
          <a:p>
            <a:r>
              <a:rPr lang="en-GB" dirty="0">
                <a:latin typeface="Sassoon Infant Std" panose="020B0503020103030203" pitchFamily="34" charset="0"/>
              </a:rPr>
              <a:t>Monday 29</a:t>
            </a:r>
            <a:r>
              <a:rPr lang="en-GB" baseline="30000" dirty="0">
                <a:latin typeface="Sassoon Infant Std" panose="020B0503020103030203" pitchFamily="34" charset="0"/>
              </a:rPr>
              <a:t>th</a:t>
            </a:r>
            <a:r>
              <a:rPr lang="en-GB" dirty="0">
                <a:latin typeface="Sassoon Infant Std" panose="020B0503020103030203" pitchFamily="34" charset="0"/>
              </a:rPr>
              <a:t> September 2025 </a:t>
            </a:r>
          </a:p>
        </p:txBody>
      </p:sp>
      <p:pic>
        <p:nvPicPr>
          <p:cNvPr id="4" name="Picture 2" descr="Colorful Books Clipart 10 JPG Watercolor Book Reading Education Painted Book  Clipart JPG Graphics Commercial Use Instant Download - Etsy UK">
            <a:extLst>
              <a:ext uri="{FF2B5EF4-FFF2-40B4-BE49-F238E27FC236}">
                <a16:creationId xmlns:a16="http://schemas.microsoft.com/office/drawing/2014/main" id="{6903E086-3C7D-41BF-BAD2-C3D7C555B83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608512" y="3538331"/>
            <a:ext cx="3982278" cy="3982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3491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9;p3">
            <a:extLst>
              <a:ext uri="{FF2B5EF4-FFF2-40B4-BE49-F238E27FC236}">
                <a16:creationId xmlns:a16="http://schemas.microsoft.com/office/drawing/2014/main" id="{7FEAAA35-37CB-4A09-8C6E-2CE6715E60FF}"/>
              </a:ext>
            </a:extLst>
          </p:cNvPr>
          <p:cNvSpPr/>
          <p:nvPr/>
        </p:nvSpPr>
        <p:spPr>
          <a:xfrm>
            <a:off x="355600" y="263829"/>
            <a:ext cx="11253304"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r>
              <a:rPr lang="en-GB" sz="4000" b="1" dirty="0">
                <a:solidFill>
                  <a:schemeClr val="lt1"/>
                </a:solidFill>
                <a:latin typeface="Sassoon Infant Std" panose="020B0503020103030203" pitchFamily="34" charset="0"/>
                <a:ea typeface="Roboto"/>
                <a:cs typeface="Roboto"/>
                <a:sym typeface="Roboto"/>
              </a:rPr>
              <a:t>Did You Know…?</a:t>
            </a:r>
            <a:endParaRPr sz="4000" b="1" dirty="0">
              <a:latin typeface="Sassoon Infant Std" panose="020B0503020103030203" pitchFamily="34" charset="0"/>
            </a:endParaRPr>
          </a:p>
        </p:txBody>
      </p:sp>
      <p:pic>
        <p:nvPicPr>
          <p:cNvPr id="3" name="Picture 2">
            <a:extLst>
              <a:ext uri="{FF2B5EF4-FFF2-40B4-BE49-F238E27FC236}">
                <a16:creationId xmlns:a16="http://schemas.microsoft.com/office/drawing/2014/main" id="{109A2ED2-C23B-4A29-9309-AC18B95F9033}"/>
              </a:ext>
            </a:extLst>
          </p:cNvPr>
          <p:cNvPicPr>
            <a:picLocks noChangeAspect="1"/>
          </p:cNvPicPr>
          <p:nvPr/>
        </p:nvPicPr>
        <p:blipFill>
          <a:blip r:embed="rId2"/>
          <a:stretch>
            <a:fillRect/>
          </a:stretch>
        </p:blipFill>
        <p:spPr>
          <a:xfrm>
            <a:off x="173384" y="2461959"/>
            <a:ext cx="5922616" cy="4185221"/>
          </a:xfrm>
          <a:prstGeom prst="rect">
            <a:avLst/>
          </a:prstGeom>
          <a:ln w="22225">
            <a:solidFill>
              <a:srgbClr val="E4007D"/>
            </a:solidFill>
          </a:ln>
        </p:spPr>
      </p:pic>
      <p:pic>
        <p:nvPicPr>
          <p:cNvPr id="4" name="Picture 3">
            <a:extLst>
              <a:ext uri="{FF2B5EF4-FFF2-40B4-BE49-F238E27FC236}">
                <a16:creationId xmlns:a16="http://schemas.microsoft.com/office/drawing/2014/main" id="{0B2A9B04-2988-417D-92BA-E4E253365A2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81636" y="2208091"/>
            <a:ext cx="3104071" cy="4532345"/>
          </a:xfrm>
          <a:prstGeom prst="rect">
            <a:avLst/>
          </a:prstGeom>
        </p:spPr>
      </p:pic>
      <p:grpSp>
        <p:nvGrpSpPr>
          <p:cNvPr id="7" name="Group 6">
            <a:extLst>
              <a:ext uri="{FF2B5EF4-FFF2-40B4-BE49-F238E27FC236}">
                <a16:creationId xmlns:a16="http://schemas.microsoft.com/office/drawing/2014/main" id="{02C3C6E9-7302-451D-8248-BAD1C11D924C}"/>
              </a:ext>
            </a:extLst>
          </p:cNvPr>
          <p:cNvGrpSpPr/>
          <p:nvPr/>
        </p:nvGrpSpPr>
        <p:grpSpPr>
          <a:xfrm>
            <a:off x="5751443" y="1344325"/>
            <a:ext cx="3644254" cy="1727532"/>
            <a:chOff x="4889500" y="825501"/>
            <a:chExt cx="3898900" cy="1727532"/>
          </a:xfrm>
        </p:grpSpPr>
        <p:sp>
          <p:nvSpPr>
            <p:cNvPr id="5" name="Rounded Rectangular Callout 1">
              <a:extLst>
                <a:ext uri="{FF2B5EF4-FFF2-40B4-BE49-F238E27FC236}">
                  <a16:creationId xmlns:a16="http://schemas.microsoft.com/office/drawing/2014/main" id="{DB9FD987-ED4A-4B04-89EE-4E66917CD906}"/>
                </a:ext>
              </a:extLst>
            </p:cNvPr>
            <p:cNvSpPr/>
            <p:nvPr/>
          </p:nvSpPr>
          <p:spPr>
            <a:xfrm>
              <a:off x="4889500" y="825501"/>
              <a:ext cx="3898900" cy="1727532"/>
            </a:xfrm>
            <a:prstGeom prst="wedgeRoundRectCallout">
              <a:avLst>
                <a:gd name="adj1" fmla="val 38111"/>
                <a:gd name="adj2" fmla="val 70836"/>
                <a:gd name="adj3" fmla="val 16667"/>
              </a:avLst>
            </a:prstGeom>
            <a:solidFill>
              <a:schemeClr val="bg1"/>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405A9D5-1997-45CE-885A-BD3A02E8C974}"/>
                </a:ext>
              </a:extLst>
            </p:cNvPr>
            <p:cNvSpPr/>
            <p:nvPr/>
          </p:nvSpPr>
          <p:spPr>
            <a:xfrm>
              <a:off x="4981368" y="932017"/>
              <a:ext cx="3708400" cy="1569660"/>
            </a:xfrm>
            <a:prstGeom prst="rect">
              <a:avLst/>
            </a:prstGeom>
            <a:ln w="19050">
              <a:noFill/>
            </a:ln>
          </p:spPr>
          <p:txBody>
            <a:bodyPr wrap="square">
              <a:spAutoFit/>
            </a:bodyPr>
            <a:lstStyle/>
            <a:p>
              <a:pPr lvl="0" algn="ctr"/>
              <a:r>
                <a:rPr lang="en-GB" sz="1600" dirty="0">
                  <a:latin typeface="Sassoon Infant Std" panose="020B0503020103030203" pitchFamily="34" charset="0"/>
                  <a:ea typeface="Roboto" panose="02000000000000000000" pitchFamily="2" charset="0"/>
                </a:rPr>
                <a:t>There are </a:t>
              </a:r>
              <a:r>
                <a:rPr lang="en-GB" sz="1600" b="1" dirty="0">
                  <a:latin typeface="Sassoon Infant Std" panose="020B0503020103030203" pitchFamily="34" charset="0"/>
                  <a:ea typeface="Roboto" panose="02000000000000000000" pitchFamily="2" charset="0"/>
                </a:rPr>
                <a:t>26 letters </a:t>
              </a:r>
              <a:r>
                <a:rPr lang="en-GB" sz="1600" dirty="0">
                  <a:latin typeface="Sassoon Infant Std" panose="020B0503020103030203" pitchFamily="34" charset="0"/>
                  <a:ea typeface="Roboto" panose="02000000000000000000" pitchFamily="2" charset="0"/>
                </a:rPr>
                <a:t>in the alphabet but there are </a:t>
              </a:r>
              <a:r>
                <a:rPr lang="en-GB" sz="1600" b="1" dirty="0">
                  <a:latin typeface="Sassoon Infant Std" panose="020B0503020103030203" pitchFamily="34" charset="0"/>
                  <a:ea typeface="Roboto" panose="02000000000000000000" pitchFamily="2" charset="0"/>
                </a:rPr>
                <a:t>44 sounds</a:t>
              </a:r>
              <a:r>
                <a:rPr lang="en-GB" sz="1600" dirty="0">
                  <a:latin typeface="Sassoon Infant Std" panose="020B0503020103030203" pitchFamily="34" charset="0"/>
                  <a:ea typeface="Roboto" panose="02000000000000000000" pitchFamily="2" charset="0"/>
                </a:rPr>
                <a:t> and over </a:t>
              </a:r>
              <a:r>
                <a:rPr lang="en-GB" sz="1600" b="1" dirty="0">
                  <a:latin typeface="Sassoon Infant Std" panose="020B0503020103030203" pitchFamily="34" charset="0"/>
                  <a:ea typeface="Roboto" panose="02000000000000000000" pitchFamily="2" charset="0"/>
                </a:rPr>
                <a:t>100 different ways of spelling them. </a:t>
              </a:r>
            </a:p>
            <a:p>
              <a:pPr lvl="0" algn="ctr"/>
              <a:endParaRPr lang="en-GB" sz="1600" b="1" dirty="0">
                <a:latin typeface="Sassoon Infant Std" panose="020B0503020103030203" pitchFamily="34" charset="0"/>
                <a:ea typeface="Roboto" panose="02000000000000000000" pitchFamily="2" charset="0"/>
              </a:endParaRPr>
            </a:p>
            <a:p>
              <a:pPr lvl="0" algn="ctr"/>
              <a:r>
                <a:rPr lang="en-GB" sz="1600" dirty="0">
                  <a:latin typeface="Sassoon Infant Std" panose="020B0503020103030203" pitchFamily="34" charset="0"/>
                  <a:ea typeface="Roboto" panose="02000000000000000000" pitchFamily="2" charset="0"/>
                </a:rPr>
                <a:t>This is why English is one of the most complex languages to learn!</a:t>
              </a:r>
            </a:p>
          </p:txBody>
        </p:sp>
      </p:grpSp>
    </p:spTree>
    <p:extLst>
      <p:ext uri="{BB962C8B-B14F-4D97-AF65-F5344CB8AC3E}">
        <p14:creationId xmlns:p14="http://schemas.microsoft.com/office/powerpoint/2010/main" val="2472692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9;p3">
            <a:extLst>
              <a:ext uri="{FF2B5EF4-FFF2-40B4-BE49-F238E27FC236}">
                <a16:creationId xmlns:a16="http://schemas.microsoft.com/office/drawing/2014/main" id="{C4752FBE-130F-4AA2-9715-C510BF392AE0}"/>
              </a:ext>
            </a:extLst>
          </p:cNvPr>
          <p:cNvSpPr/>
          <p:nvPr/>
        </p:nvSpPr>
        <p:spPr>
          <a:xfrm>
            <a:off x="355600" y="263828"/>
            <a:ext cx="1140968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3" name="Title 1">
            <a:extLst>
              <a:ext uri="{FF2B5EF4-FFF2-40B4-BE49-F238E27FC236}">
                <a16:creationId xmlns:a16="http://schemas.microsoft.com/office/drawing/2014/main" id="{B44CF525-AABD-4266-BCD3-FDE55140CCDC}"/>
              </a:ext>
            </a:extLst>
          </p:cNvPr>
          <p:cNvSpPr txBox="1">
            <a:spLocks/>
          </p:cNvSpPr>
          <p:nvPr/>
        </p:nvSpPr>
        <p:spPr>
          <a:xfrm>
            <a:off x="1930400" y="433188"/>
            <a:ext cx="8260080" cy="994306"/>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chemeClr val="bg1"/>
                </a:solidFill>
                <a:latin typeface="Sassoon Infant Std" panose="020B0503020103030203" pitchFamily="34" charset="0"/>
                <a:ea typeface="Roboto" panose="02000000000000000000" pitchFamily="2" charset="0"/>
              </a:rPr>
              <a:t>Phonics Terminology</a:t>
            </a:r>
            <a:br>
              <a:rPr lang="en-GB" sz="5400" dirty="0">
                <a:solidFill>
                  <a:schemeClr val="bg1"/>
                </a:solidFill>
                <a:latin typeface="Sassoon Infant Std" panose="020B0503020103030203" pitchFamily="34" charset="0"/>
                <a:ea typeface="Roboto" panose="02000000000000000000" pitchFamily="2" charset="0"/>
              </a:rPr>
            </a:br>
            <a:r>
              <a:rPr lang="en-GB" sz="1400" dirty="0">
                <a:solidFill>
                  <a:schemeClr val="bg1"/>
                </a:solidFill>
                <a:latin typeface="Sassoon Infant Std" panose="020B0503020103030203" pitchFamily="34" charset="0"/>
                <a:ea typeface="Roboto" panose="02000000000000000000" pitchFamily="2" charset="0"/>
              </a:rPr>
              <a:t>Here is some of the terminology you might hear as your children begin to learn phonics. </a:t>
            </a:r>
            <a:br>
              <a:rPr lang="en-GB" dirty="0">
                <a:latin typeface="Sassoon Infant Std" panose="020B0503020103030203" pitchFamily="34" charset="0"/>
              </a:rPr>
            </a:br>
            <a:endParaRPr lang="en-US" dirty="0">
              <a:latin typeface="Sassoon Infant Std" panose="020B0503020103030203" pitchFamily="34" charset="0"/>
            </a:endParaRPr>
          </a:p>
        </p:txBody>
      </p:sp>
      <p:graphicFrame>
        <p:nvGraphicFramePr>
          <p:cNvPr id="4" name="Table 5">
            <a:extLst>
              <a:ext uri="{FF2B5EF4-FFF2-40B4-BE49-F238E27FC236}">
                <a16:creationId xmlns:a16="http://schemas.microsoft.com/office/drawing/2014/main" id="{A32D5AEC-DF6D-4464-AC34-BC84F8193CCF}"/>
              </a:ext>
            </a:extLst>
          </p:cNvPr>
          <p:cNvGraphicFramePr>
            <a:graphicFrameLocks noGrp="1"/>
          </p:cNvGraphicFramePr>
          <p:nvPr>
            <p:extLst>
              <p:ext uri="{D42A27DB-BD31-4B8C-83A1-F6EECF244321}">
                <p14:modId xmlns:p14="http://schemas.microsoft.com/office/powerpoint/2010/main" val="1891550628"/>
              </p:ext>
            </p:extLst>
          </p:nvPr>
        </p:nvGraphicFramePr>
        <p:xfrm>
          <a:off x="773907" y="1356472"/>
          <a:ext cx="9487693" cy="5256773"/>
        </p:xfrm>
        <a:graphic>
          <a:graphicData uri="http://schemas.openxmlformats.org/drawingml/2006/table">
            <a:tbl>
              <a:tblPr firstRow="1" bandRow="1">
                <a:tableStyleId>{69CF1AB2-1976-4502-BF36-3FF5EA218861}</a:tableStyleId>
              </a:tblPr>
              <a:tblGrid>
                <a:gridCol w="2717132">
                  <a:extLst>
                    <a:ext uri="{9D8B030D-6E8A-4147-A177-3AD203B41FA5}">
                      <a16:colId xmlns:a16="http://schemas.microsoft.com/office/drawing/2014/main" val="2047066687"/>
                    </a:ext>
                  </a:extLst>
                </a:gridCol>
                <a:gridCol w="6770561">
                  <a:extLst>
                    <a:ext uri="{9D8B030D-6E8A-4147-A177-3AD203B41FA5}">
                      <a16:colId xmlns:a16="http://schemas.microsoft.com/office/drawing/2014/main" val="3944429541"/>
                    </a:ext>
                  </a:extLst>
                </a:gridCol>
              </a:tblGrid>
              <a:tr h="322303">
                <a:tc>
                  <a:txBody>
                    <a:bodyPr/>
                    <a:lstStyle/>
                    <a:p>
                      <a:r>
                        <a:rPr lang="en-US" sz="1200" b="1" dirty="0">
                          <a:latin typeface="Sassoon Infant Std" panose="020B0503020103030203" pitchFamily="34" charset="0"/>
                          <a:ea typeface="Roboto" panose="02000000000000000000" pitchFamily="2" charset="0"/>
                        </a:rPr>
                        <a:t>Phoneme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latin typeface="Sassoon Infant Std" panose="020B0503020103030203" pitchFamily="34" charset="0"/>
                          <a:ea typeface="Roboto" panose="02000000000000000000" pitchFamily="2" charset="0"/>
                        </a:rPr>
                        <a:t>the smallest unit of sound in words</a:t>
                      </a:r>
                    </a:p>
                  </a:txBody>
                  <a:tcPr/>
                </a:tc>
                <a:extLst>
                  <a:ext uri="{0D108BD9-81ED-4DB2-BD59-A6C34878D82A}">
                    <a16:rowId xmlns:a16="http://schemas.microsoft.com/office/drawing/2014/main" val="1465656752"/>
                  </a:ext>
                </a:extLst>
              </a:tr>
              <a:tr h="340191">
                <a:tc>
                  <a:txBody>
                    <a:bodyPr/>
                    <a:lstStyle/>
                    <a:p>
                      <a:r>
                        <a:rPr lang="en-US" sz="1200" b="1" dirty="0">
                          <a:latin typeface="Sassoon Infant Std" panose="020B0503020103030203" pitchFamily="34" charset="0"/>
                          <a:ea typeface="Roboto" panose="02000000000000000000" pitchFamily="2" charset="0"/>
                        </a:rPr>
                        <a:t>Grapheme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Sassoon Infant Std" panose="020B0503020103030203" pitchFamily="34" charset="0"/>
                          <a:ea typeface="Roboto" panose="02000000000000000000" pitchFamily="2" charset="0"/>
                        </a:rPr>
                        <a:t>the written representation of a sound</a:t>
                      </a:r>
                    </a:p>
                  </a:txBody>
                  <a:tcPr/>
                </a:tc>
                <a:extLst>
                  <a:ext uri="{0D108BD9-81ED-4DB2-BD59-A6C34878D82A}">
                    <a16:rowId xmlns:a16="http://schemas.microsoft.com/office/drawing/2014/main" val="3987091523"/>
                  </a:ext>
                </a:extLst>
              </a:tr>
              <a:tr h="660628">
                <a:tc>
                  <a:txBody>
                    <a:bodyPr/>
                    <a:lstStyle/>
                    <a:p>
                      <a:r>
                        <a:rPr lang="en-US" sz="1200" b="1" dirty="0">
                          <a:latin typeface="Sassoon Infant Std" panose="020B0503020103030203" pitchFamily="34" charset="0"/>
                          <a:ea typeface="Roboto" panose="02000000000000000000" pitchFamily="2" charset="0"/>
                        </a:rPr>
                        <a:t>GPC </a:t>
                      </a:r>
                      <a:r>
                        <a:rPr lang="en-US" sz="1200" b="0" dirty="0">
                          <a:latin typeface="Sassoon Infant Std" panose="020B0503020103030203" pitchFamily="34" charset="0"/>
                          <a:ea typeface="Roboto" panose="02000000000000000000" pitchFamily="2" charset="0"/>
                        </a:rPr>
                        <a:t>(Grapheme-Phoneme Correspondence)</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Sassoon Infant Std" panose="020B0503020103030203" pitchFamily="34" charset="0"/>
                          <a:ea typeface="Roboto" panose="02000000000000000000" pitchFamily="2" charset="0"/>
                        </a:rPr>
                        <a:t>being able to match a phoneme with the correct grapheme and vice versa</a:t>
                      </a:r>
                    </a:p>
                    <a:p>
                      <a:endParaRPr lang="en-US" sz="1200" b="1" dirty="0">
                        <a:latin typeface="Sassoon Infant Std" panose="020B0503020103030203" pitchFamily="34" charset="0"/>
                        <a:ea typeface="Roboto" panose="02000000000000000000" pitchFamily="2" charset="0"/>
                      </a:endParaRPr>
                    </a:p>
                  </a:txBody>
                  <a:tcPr/>
                </a:tc>
                <a:extLst>
                  <a:ext uri="{0D108BD9-81ED-4DB2-BD59-A6C34878D82A}">
                    <a16:rowId xmlns:a16="http://schemas.microsoft.com/office/drawing/2014/main" val="3479725979"/>
                  </a:ext>
                </a:extLst>
              </a:tr>
              <a:tr h="382298">
                <a:tc>
                  <a:txBody>
                    <a:bodyPr/>
                    <a:lstStyle/>
                    <a:p>
                      <a:r>
                        <a:rPr lang="en-US" sz="1200" b="1" dirty="0">
                          <a:latin typeface="Sassoon Infant Std" panose="020B0503020103030203" pitchFamily="34" charset="0"/>
                          <a:ea typeface="Roboto" panose="02000000000000000000" pitchFamily="2" charset="0"/>
                        </a:rPr>
                        <a:t>Blending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latin typeface="Sassoon Infant Std" panose="020B0503020103030203" pitchFamily="34" charset="0"/>
                          <a:ea typeface="Roboto" panose="02000000000000000000" pitchFamily="2" charset="0"/>
                        </a:rPr>
                        <a:t>joining individual speech sounds together to read a word</a:t>
                      </a:r>
                    </a:p>
                  </a:txBody>
                  <a:tcPr/>
                </a:tc>
                <a:extLst>
                  <a:ext uri="{0D108BD9-81ED-4DB2-BD59-A6C34878D82A}">
                    <a16:rowId xmlns:a16="http://schemas.microsoft.com/office/drawing/2014/main" val="778792510"/>
                  </a:ext>
                </a:extLst>
              </a:tr>
              <a:tr h="393617">
                <a:tc>
                  <a:txBody>
                    <a:bodyPr/>
                    <a:lstStyle/>
                    <a:p>
                      <a:r>
                        <a:rPr lang="en-US" sz="1200" b="1" dirty="0">
                          <a:latin typeface="Sassoon Infant Std" panose="020B0503020103030203" pitchFamily="34" charset="0"/>
                          <a:ea typeface="Roboto" panose="02000000000000000000" pitchFamily="2" charset="0"/>
                        </a:rPr>
                        <a:t>Segmenting</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Sassoon Infant Std" panose="020B0503020103030203" pitchFamily="34" charset="0"/>
                          <a:ea typeface="Roboto" panose="02000000000000000000" pitchFamily="2" charset="0"/>
                        </a:rPr>
                        <a:t>breaking down words into individual speech sounds to spell a word</a:t>
                      </a:r>
                    </a:p>
                  </a:txBody>
                  <a:tcPr/>
                </a:tc>
                <a:extLst>
                  <a:ext uri="{0D108BD9-81ED-4DB2-BD59-A6C34878D82A}">
                    <a16:rowId xmlns:a16="http://schemas.microsoft.com/office/drawing/2014/main" val="1178986660"/>
                  </a:ext>
                </a:extLst>
              </a:tr>
              <a:tr h="382298">
                <a:tc>
                  <a:txBody>
                    <a:bodyPr/>
                    <a:lstStyle/>
                    <a:p>
                      <a:r>
                        <a:rPr lang="en-US" sz="1200" b="1" dirty="0">
                          <a:latin typeface="Sassoon Infant Std" panose="020B0503020103030203" pitchFamily="34" charset="0"/>
                          <a:ea typeface="Roboto" panose="02000000000000000000" pitchFamily="2" charset="0"/>
                        </a:rPr>
                        <a:t>Digraph</a:t>
                      </a:r>
                    </a:p>
                  </a:txBody>
                  <a:tcPr/>
                </a:tc>
                <a:tc>
                  <a:txBody>
                    <a:bodyPr/>
                    <a:lstStyle/>
                    <a:p>
                      <a:r>
                        <a:rPr lang="en-GB" sz="1200" dirty="0">
                          <a:solidFill>
                            <a:srgbClr val="3F3F3F"/>
                          </a:solidFill>
                          <a:latin typeface="Sassoon Infant Std" panose="020B0503020103030203" pitchFamily="34" charset="0"/>
                          <a:ea typeface="Roboto" panose="02000000000000000000" pitchFamily="2" charset="0"/>
                        </a:rPr>
                        <a:t>two letters making one sound e.g. ‘</a:t>
                      </a:r>
                      <a:r>
                        <a:rPr lang="en-GB" sz="1200" dirty="0" err="1">
                          <a:solidFill>
                            <a:srgbClr val="3F3F3F"/>
                          </a:solidFill>
                          <a:latin typeface="Sassoon Infant Std" panose="020B0503020103030203" pitchFamily="34" charset="0"/>
                          <a:ea typeface="Roboto" panose="02000000000000000000" pitchFamily="2" charset="0"/>
                        </a:rPr>
                        <a:t>sh</a:t>
                      </a:r>
                      <a:r>
                        <a:rPr lang="en-GB" sz="1200" dirty="0">
                          <a:solidFill>
                            <a:srgbClr val="3F3F3F"/>
                          </a:solidFill>
                          <a:latin typeface="Sassoon Infant Std" panose="020B0503020103030203" pitchFamily="34" charset="0"/>
                          <a:ea typeface="Roboto" panose="02000000000000000000" pitchFamily="2" charset="0"/>
                        </a:rPr>
                        <a:t>’ </a:t>
                      </a:r>
                      <a:endParaRPr lang="en-US" sz="1200" b="1" dirty="0">
                        <a:latin typeface="Sassoon Infant Std" panose="020B0503020103030203" pitchFamily="34" charset="0"/>
                        <a:ea typeface="Roboto" panose="02000000000000000000" pitchFamily="2" charset="0"/>
                      </a:endParaRPr>
                    </a:p>
                  </a:txBody>
                  <a:tcPr/>
                </a:tc>
                <a:extLst>
                  <a:ext uri="{0D108BD9-81ED-4DB2-BD59-A6C34878D82A}">
                    <a16:rowId xmlns:a16="http://schemas.microsoft.com/office/drawing/2014/main" val="2530490262"/>
                  </a:ext>
                </a:extLst>
              </a:tr>
              <a:tr h="369742">
                <a:tc>
                  <a:txBody>
                    <a:bodyPr/>
                    <a:lstStyle/>
                    <a:p>
                      <a:r>
                        <a:rPr lang="en-US" sz="1200" b="1" dirty="0">
                          <a:latin typeface="Sassoon Infant Std" panose="020B0503020103030203" pitchFamily="34" charset="0"/>
                          <a:ea typeface="Roboto" panose="02000000000000000000" pitchFamily="2" charset="0"/>
                        </a:rPr>
                        <a:t>Trigraph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Sassoon Infant Std" panose="020B0503020103030203" pitchFamily="34" charset="0"/>
                          <a:ea typeface="Roboto" panose="02000000000000000000" pitchFamily="2" charset="0"/>
                        </a:rPr>
                        <a:t>three letters making one sound e.g. ‘</a:t>
                      </a:r>
                      <a:r>
                        <a:rPr lang="en-GB" sz="1200" dirty="0" err="1">
                          <a:solidFill>
                            <a:srgbClr val="3F3F3F"/>
                          </a:solidFill>
                          <a:latin typeface="Sassoon Infant Std" panose="020B0503020103030203" pitchFamily="34" charset="0"/>
                          <a:ea typeface="Roboto" panose="02000000000000000000" pitchFamily="2" charset="0"/>
                        </a:rPr>
                        <a:t>igh</a:t>
                      </a:r>
                      <a:r>
                        <a:rPr lang="en-GB" sz="1200" dirty="0">
                          <a:solidFill>
                            <a:srgbClr val="3F3F3F"/>
                          </a:solidFill>
                          <a:latin typeface="Sassoon Infant Std" panose="020B0503020103030203" pitchFamily="34" charset="0"/>
                          <a:ea typeface="Roboto" panose="02000000000000000000" pitchFamily="2" charset="0"/>
                        </a:rPr>
                        <a:t>’ </a:t>
                      </a:r>
                    </a:p>
                  </a:txBody>
                  <a:tcPr/>
                </a:tc>
                <a:extLst>
                  <a:ext uri="{0D108BD9-81ED-4DB2-BD59-A6C34878D82A}">
                    <a16:rowId xmlns:a16="http://schemas.microsoft.com/office/drawing/2014/main" val="2507292201"/>
                  </a:ext>
                </a:extLst>
              </a:tr>
              <a:tr h="537172">
                <a:tc>
                  <a:txBody>
                    <a:bodyPr/>
                    <a:lstStyle/>
                    <a:p>
                      <a:r>
                        <a:rPr lang="en-US" sz="1200" b="1" dirty="0">
                          <a:latin typeface="Sassoon Infant Std" panose="020B0503020103030203" pitchFamily="34" charset="0"/>
                          <a:ea typeface="Roboto" panose="02000000000000000000" pitchFamily="2" charset="0"/>
                        </a:rPr>
                        <a:t>Split Digraph</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Sassoon Infant Std" panose="020B0503020103030203" pitchFamily="34" charset="0"/>
                          <a:ea typeface="Roboto" panose="02000000000000000000" pitchFamily="2" charset="0"/>
                        </a:rPr>
                        <a:t>two letters making one sound which are divided by a consonant e.g. the </a:t>
                      </a:r>
                      <a:r>
                        <a:rPr lang="en-GB" sz="1200" dirty="0" err="1">
                          <a:solidFill>
                            <a:srgbClr val="3F3F3F"/>
                          </a:solidFill>
                          <a:latin typeface="Sassoon Infant Std" panose="020B0503020103030203" pitchFamily="34" charset="0"/>
                          <a:ea typeface="Roboto" panose="02000000000000000000" pitchFamily="2" charset="0"/>
                        </a:rPr>
                        <a:t>i_e</a:t>
                      </a:r>
                      <a:r>
                        <a:rPr lang="en-GB" sz="1200" dirty="0">
                          <a:solidFill>
                            <a:srgbClr val="3F3F3F"/>
                          </a:solidFill>
                          <a:latin typeface="Sassoon Infant Std" panose="020B0503020103030203" pitchFamily="34" charset="0"/>
                          <a:ea typeface="Roboto" panose="02000000000000000000" pitchFamily="2" charset="0"/>
                        </a:rPr>
                        <a:t> sound in the word ‘side’</a:t>
                      </a:r>
                    </a:p>
                  </a:txBody>
                  <a:tcPr/>
                </a:tc>
                <a:extLst>
                  <a:ext uri="{0D108BD9-81ED-4DB2-BD59-A6C34878D82A}">
                    <a16:rowId xmlns:a16="http://schemas.microsoft.com/office/drawing/2014/main" val="2955139929"/>
                  </a:ext>
                </a:extLst>
              </a:tr>
              <a:tr h="537172">
                <a:tc>
                  <a:txBody>
                    <a:bodyPr/>
                    <a:lstStyle/>
                    <a:p>
                      <a:r>
                        <a:rPr lang="en-US" sz="1200" b="1" dirty="0">
                          <a:latin typeface="Sassoon Infant Std" panose="020B0503020103030203" pitchFamily="34" charset="0"/>
                          <a:ea typeface="Roboto" panose="02000000000000000000" pitchFamily="2" charset="0"/>
                        </a:rPr>
                        <a:t>Tricky/Common </a:t>
                      </a:r>
                    </a:p>
                    <a:p>
                      <a:r>
                        <a:rPr lang="en-US" sz="1200" b="1" dirty="0">
                          <a:latin typeface="Sassoon Infant Std" panose="020B0503020103030203" pitchFamily="34" charset="0"/>
                          <a:ea typeface="Roboto" panose="02000000000000000000" pitchFamily="2" charset="0"/>
                        </a:rPr>
                        <a:t>Exception Words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Sassoon Infant Std" panose="020B0503020103030203" pitchFamily="34" charset="0"/>
                          <a:ea typeface="Roboto" panose="02000000000000000000" pitchFamily="2" charset="0"/>
                        </a:rPr>
                        <a:t>words that are not fully decodable such as ‘the’ and ‘was’</a:t>
                      </a:r>
                    </a:p>
                  </a:txBody>
                  <a:tcPr/>
                </a:tc>
                <a:extLst>
                  <a:ext uri="{0D108BD9-81ED-4DB2-BD59-A6C34878D82A}">
                    <a16:rowId xmlns:a16="http://schemas.microsoft.com/office/drawing/2014/main" val="214781593"/>
                  </a:ext>
                </a:extLst>
              </a:tr>
              <a:tr h="471877">
                <a:tc>
                  <a:txBody>
                    <a:bodyPr/>
                    <a:lstStyle/>
                    <a:p>
                      <a:r>
                        <a:rPr lang="en-US" sz="1200" b="1" dirty="0">
                          <a:latin typeface="Sassoon Infant Std" panose="020B0503020103030203" pitchFamily="34" charset="0"/>
                          <a:ea typeface="Roboto" panose="02000000000000000000" pitchFamily="2" charset="0"/>
                        </a:rPr>
                        <a:t>Sound buttons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33333"/>
                          </a:solidFill>
                          <a:latin typeface="Sassoon Infant Std" panose="020B0503020103030203" pitchFamily="34" charset="0"/>
                          <a:ea typeface="Roboto" panose="02000000000000000000" pitchFamily="2" charset="0"/>
                        </a:rPr>
                        <a:t>Dots, dashes and dives can be written underneath a sound to support reading  </a:t>
                      </a:r>
                      <a:endParaRPr lang="en-GB" sz="1200" b="1" dirty="0">
                        <a:solidFill>
                          <a:srgbClr val="3F3F3F"/>
                        </a:solidFill>
                        <a:latin typeface="Sassoon Infant Std" panose="020B0503020103030203" pitchFamily="34" charset="0"/>
                        <a:ea typeface="Roboto" panose="02000000000000000000" pitchFamily="2" charset="0"/>
                      </a:endParaRPr>
                    </a:p>
                  </a:txBody>
                  <a:tcPr/>
                </a:tc>
                <a:extLst>
                  <a:ext uri="{0D108BD9-81ED-4DB2-BD59-A6C34878D82A}">
                    <a16:rowId xmlns:a16="http://schemas.microsoft.com/office/drawing/2014/main" val="123175502"/>
                  </a:ext>
                </a:extLst>
              </a:tr>
              <a:tr h="537172">
                <a:tc>
                  <a:txBody>
                    <a:bodyPr/>
                    <a:lstStyle/>
                    <a:p>
                      <a:r>
                        <a:rPr lang="en-US" sz="1200" b="1" dirty="0">
                          <a:latin typeface="Sassoon Infant Std" panose="020B0503020103030203" pitchFamily="34" charset="0"/>
                          <a:ea typeface="Roboto" panose="02000000000000000000" pitchFamily="2" charset="0"/>
                        </a:rPr>
                        <a:t>Sound bars</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dirty="0">
                          <a:solidFill>
                            <a:srgbClr val="3F3F3F"/>
                          </a:solidFill>
                          <a:latin typeface="Sassoon Infant Std" panose="020B0503020103030203" pitchFamily="34" charset="0"/>
                          <a:ea typeface="Roboto" panose="02000000000000000000" pitchFamily="2" charset="0"/>
                        </a:rPr>
                        <a:t>lines that can be written underneath digraphs or trigraphs to show that the letters make one sound</a:t>
                      </a:r>
                    </a:p>
                  </a:txBody>
                  <a:tcPr/>
                </a:tc>
                <a:extLst>
                  <a:ext uri="{0D108BD9-81ED-4DB2-BD59-A6C34878D82A}">
                    <a16:rowId xmlns:a16="http://schemas.microsoft.com/office/drawing/2014/main" val="2279664411"/>
                  </a:ext>
                </a:extLst>
              </a:tr>
              <a:tr h="322303">
                <a:tc>
                  <a:txBody>
                    <a:bodyPr/>
                    <a:lstStyle/>
                    <a:p>
                      <a:r>
                        <a:rPr lang="en-US" sz="1200" b="1" dirty="0">
                          <a:latin typeface="Sassoon Infant Std" panose="020B0503020103030203" pitchFamily="34" charset="0"/>
                          <a:ea typeface="Roboto" panose="02000000000000000000" pitchFamily="2" charset="0"/>
                        </a:rPr>
                        <a:t>Mnemonic</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solidFill>
                            <a:srgbClr val="3F3F3F"/>
                          </a:solidFill>
                          <a:latin typeface="Sassoon Infant Std" panose="020B0503020103030203" pitchFamily="34" charset="0"/>
                          <a:ea typeface="Roboto" panose="02000000000000000000" pitchFamily="2" charset="0"/>
                        </a:rPr>
                        <a:t>a visual prompt to help children remember a sound </a:t>
                      </a:r>
                    </a:p>
                  </a:txBody>
                  <a:tcPr/>
                </a:tc>
                <a:extLst>
                  <a:ext uri="{0D108BD9-81ED-4DB2-BD59-A6C34878D82A}">
                    <a16:rowId xmlns:a16="http://schemas.microsoft.com/office/drawing/2014/main" val="3575398221"/>
                  </a:ext>
                </a:extLst>
              </a:tr>
            </a:tbl>
          </a:graphicData>
        </a:graphic>
      </p:graphicFrame>
      <p:pic>
        <p:nvPicPr>
          <p:cNvPr id="5" name="Picture 4">
            <a:extLst>
              <a:ext uri="{FF2B5EF4-FFF2-40B4-BE49-F238E27FC236}">
                <a16:creationId xmlns:a16="http://schemas.microsoft.com/office/drawing/2014/main" id="{871859FF-9EDB-42BB-8614-B25A629C7795}"/>
              </a:ext>
            </a:extLst>
          </p:cNvPr>
          <p:cNvPicPr>
            <a:picLocks noChangeAspect="1"/>
          </p:cNvPicPr>
          <p:nvPr/>
        </p:nvPicPr>
        <p:blipFill>
          <a:blip r:embed="rId2"/>
          <a:stretch>
            <a:fillRect/>
          </a:stretch>
        </p:blipFill>
        <p:spPr>
          <a:xfrm rot="499727">
            <a:off x="10946137" y="2518943"/>
            <a:ext cx="701316" cy="988578"/>
          </a:xfrm>
          <a:prstGeom prst="roundRect">
            <a:avLst/>
          </a:prstGeom>
        </p:spPr>
      </p:pic>
      <p:pic>
        <p:nvPicPr>
          <p:cNvPr id="6" name="Picture 5">
            <a:extLst>
              <a:ext uri="{FF2B5EF4-FFF2-40B4-BE49-F238E27FC236}">
                <a16:creationId xmlns:a16="http://schemas.microsoft.com/office/drawing/2014/main" id="{997F2B9A-7F14-46F1-AF18-7E259E1878C4}"/>
              </a:ext>
            </a:extLst>
          </p:cNvPr>
          <p:cNvPicPr>
            <a:picLocks noChangeAspect="1"/>
          </p:cNvPicPr>
          <p:nvPr/>
        </p:nvPicPr>
        <p:blipFill>
          <a:blip r:embed="rId3"/>
          <a:stretch>
            <a:fillRect/>
          </a:stretch>
        </p:blipFill>
        <p:spPr>
          <a:xfrm rot="20896819">
            <a:off x="10947587" y="3682925"/>
            <a:ext cx="701317" cy="985851"/>
          </a:xfrm>
          <a:prstGeom prst="roundRect">
            <a:avLst/>
          </a:prstGeom>
        </p:spPr>
      </p:pic>
      <p:pic>
        <p:nvPicPr>
          <p:cNvPr id="7" name="Picture 6">
            <a:extLst>
              <a:ext uri="{FF2B5EF4-FFF2-40B4-BE49-F238E27FC236}">
                <a16:creationId xmlns:a16="http://schemas.microsoft.com/office/drawing/2014/main" id="{C2FE4F7F-2578-447F-91F7-CB4BF8E3A6F8}"/>
              </a:ext>
            </a:extLst>
          </p:cNvPr>
          <p:cNvPicPr>
            <a:picLocks noChangeAspect="1"/>
          </p:cNvPicPr>
          <p:nvPr/>
        </p:nvPicPr>
        <p:blipFill>
          <a:blip r:embed="rId4"/>
          <a:stretch>
            <a:fillRect/>
          </a:stretch>
        </p:blipFill>
        <p:spPr>
          <a:xfrm rot="21137022">
            <a:off x="10947588" y="1346827"/>
            <a:ext cx="701316" cy="996712"/>
          </a:xfrm>
          <a:prstGeom prst="roundRect">
            <a:avLst/>
          </a:prstGeom>
        </p:spPr>
      </p:pic>
      <p:pic>
        <p:nvPicPr>
          <p:cNvPr id="8" name="Picture 7">
            <a:extLst>
              <a:ext uri="{FF2B5EF4-FFF2-40B4-BE49-F238E27FC236}">
                <a16:creationId xmlns:a16="http://schemas.microsoft.com/office/drawing/2014/main" id="{184EBFC2-3A8D-4289-A10D-17EEC38CB1AA}"/>
              </a:ext>
            </a:extLst>
          </p:cNvPr>
          <p:cNvPicPr>
            <a:picLocks noChangeAspect="1"/>
          </p:cNvPicPr>
          <p:nvPr/>
        </p:nvPicPr>
        <p:blipFill rotWithShape="1">
          <a:blip r:embed="rId5">
            <a:extLst>
              <a:ext uri="{28A0092B-C50C-407E-A947-70E740481C1C}">
                <a14:useLocalDpi xmlns:a14="http://schemas.microsoft.com/office/drawing/2010/main"/>
              </a:ext>
            </a:extLst>
          </a:blip>
          <a:srcRect r="-1088" b="-249"/>
          <a:stretch/>
        </p:blipFill>
        <p:spPr>
          <a:xfrm rot="406033">
            <a:off x="10947588" y="5647481"/>
            <a:ext cx="701316" cy="998946"/>
          </a:xfrm>
          <a:prstGeom prst="roundRect">
            <a:avLst/>
          </a:prstGeom>
        </p:spPr>
      </p:pic>
      <p:pic>
        <p:nvPicPr>
          <p:cNvPr id="9" name="Picture 8">
            <a:extLst>
              <a:ext uri="{FF2B5EF4-FFF2-40B4-BE49-F238E27FC236}">
                <a16:creationId xmlns:a16="http://schemas.microsoft.com/office/drawing/2014/main" id="{9180B3A6-38EE-4824-BD9A-5D28B0BF5EEE}"/>
              </a:ext>
            </a:extLst>
          </p:cNvPr>
          <p:cNvPicPr>
            <a:picLocks noChangeAspect="1"/>
          </p:cNvPicPr>
          <p:nvPr/>
        </p:nvPicPr>
        <p:blipFill rotWithShape="1">
          <a:blip r:embed="rId6">
            <a:extLst>
              <a:ext uri="{28A0092B-C50C-407E-A947-70E740481C1C}">
                <a14:useLocalDpi xmlns:a14="http://schemas.microsoft.com/office/drawing/2010/main"/>
              </a:ext>
            </a:extLst>
          </a:blip>
          <a:srcRect t="-276"/>
          <a:stretch/>
        </p:blipFill>
        <p:spPr>
          <a:xfrm>
            <a:off x="10964384" y="4850165"/>
            <a:ext cx="907418" cy="627898"/>
          </a:xfrm>
          <a:prstGeom prst="roundRect">
            <a:avLst/>
          </a:prstGeom>
        </p:spPr>
      </p:pic>
    </p:spTree>
    <p:extLst>
      <p:ext uri="{BB962C8B-B14F-4D97-AF65-F5344CB8AC3E}">
        <p14:creationId xmlns:p14="http://schemas.microsoft.com/office/powerpoint/2010/main" val="2692170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9;p3">
            <a:extLst>
              <a:ext uri="{FF2B5EF4-FFF2-40B4-BE49-F238E27FC236}">
                <a16:creationId xmlns:a16="http://schemas.microsoft.com/office/drawing/2014/main" id="{F91C820D-394D-4BC4-AF98-7D6E9CE5E6DD}"/>
              </a:ext>
            </a:extLst>
          </p:cNvPr>
          <p:cNvSpPr/>
          <p:nvPr/>
        </p:nvSpPr>
        <p:spPr>
          <a:xfrm>
            <a:off x="355600" y="263828"/>
            <a:ext cx="1140968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3" name="Title 1">
            <a:extLst>
              <a:ext uri="{FF2B5EF4-FFF2-40B4-BE49-F238E27FC236}">
                <a16:creationId xmlns:a16="http://schemas.microsoft.com/office/drawing/2014/main" id="{0D9AFB61-C8F5-4C12-8DA7-DF08780A32DC}"/>
              </a:ext>
            </a:extLst>
          </p:cNvPr>
          <p:cNvSpPr txBox="1">
            <a:spLocks/>
          </p:cNvSpPr>
          <p:nvPr/>
        </p:nvSpPr>
        <p:spPr>
          <a:xfrm>
            <a:off x="1930400" y="263828"/>
            <a:ext cx="8260080" cy="99430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chemeClr val="bg1"/>
                </a:solidFill>
                <a:latin typeface="Sassoon Infant Std" panose="020B0503020103030203" pitchFamily="34" charset="0"/>
                <a:ea typeface="Roboto" panose="02000000000000000000" pitchFamily="2" charset="0"/>
              </a:rPr>
              <a:t>Cued Articulation</a:t>
            </a:r>
            <a:endParaRPr lang="en-US" dirty="0">
              <a:latin typeface="Sassoon Infant Std" panose="020B0503020103030203" pitchFamily="34" charset="0"/>
            </a:endParaRPr>
          </a:p>
        </p:txBody>
      </p:sp>
      <p:sp>
        <p:nvSpPr>
          <p:cNvPr id="4" name="Rounded Rectangle 3">
            <a:extLst>
              <a:ext uri="{FF2B5EF4-FFF2-40B4-BE49-F238E27FC236}">
                <a16:creationId xmlns:a16="http://schemas.microsoft.com/office/drawing/2014/main" id="{7C5AE9D7-6973-48C2-A96A-DD8F207A7533}"/>
              </a:ext>
            </a:extLst>
          </p:cNvPr>
          <p:cNvSpPr/>
          <p:nvPr/>
        </p:nvSpPr>
        <p:spPr>
          <a:xfrm>
            <a:off x="355600" y="1436452"/>
            <a:ext cx="3248734" cy="1765598"/>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Sassoon Infant Std" panose="020B0503020103030203" pitchFamily="34" charset="0"/>
                <a:ea typeface="Roboto" panose="02000000000000000000" pitchFamily="2" charset="0"/>
              </a:rPr>
              <a:t>Across KS1 we have started using cued articulation when introducing a new sound.</a:t>
            </a:r>
          </a:p>
        </p:txBody>
      </p:sp>
      <p:pic>
        <p:nvPicPr>
          <p:cNvPr id="6" name="Picture 5">
            <a:extLst>
              <a:ext uri="{FF2B5EF4-FFF2-40B4-BE49-F238E27FC236}">
                <a16:creationId xmlns:a16="http://schemas.microsoft.com/office/drawing/2014/main" id="{7D39441A-2C69-4D9E-A08A-546320A56864}"/>
              </a:ext>
            </a:extLst>
          </p:cNvPr>
          <p:cNvPicPr>
            <a:picLocks noChangeAspect="1"/>
          </p:cNvPicPr>
          <p:nvPr/>
        </p:nvPicPr>
        <p:blipFill>
          <a:blip r:embed="rId2"/>
          <a:stretch>
            <a:fillRect/>
          </a:stretch>
        </p:blipFill>
        <p:spPr>
          <a:xfrm>
            <a:off x="614116" y="4038864"/>
            <a:ext cx="2105631" cy="2555308"/>
          </a:xfrm>
          <a:prstGeom prst="rect">
            <a:avLst/>
          </a:prstGeom>
        </p:spPr>
      </p:pic>
      <p:pic>
        <p:nvPicPr>
          <p:cNvPr id="8" name="Picture 7">
            <a:extLst>
              <a:ext uri="{FF2B5EF4-FFF2-40B4-BE49-F238E27FC236}">
                <a16:creationId xmlns:a16="http://schemas.microsoft.com/office/drawing/2014/main" id="{DBCC6E26-6450-49F2-A141-39B79C569971}"/>
              </a:ext>
            </a:extLst>
          </p:cNvPr>
          <p:cNvPicPr>
            <a:picLocks noChangeAspect="1"/>
          </p:cNvPicPr>
          <p:nvPr/>
        </p:nvPicPr>
        <p:blipFill>
          <a:blip r:embed="rId3"/>
          <a:stretch>
            <a:fillRect/>
          </a:stretch>
        </p:blipFill>
        <p:spPr>
          <a:xfrm>
            <a:off x="4243311" y="4147900"/>
            <a:ext cx="2105631" cy="2552280"/>
          </a:xfrm>
          <a:prstGeom prst="rect">
            <a:avLst/>
          </a:prstGeom>
        </p:spPr>
      </p:pic>
      <p:pic>
        <p:nvPicPr>
          <p:cNvPr id="10" name="Picture 9">
            <a:extLst>
              <a:ext uri="{FF2B5EF4-FFF2-40B4-BE49-F238E27FC236}">
                <a16:creationId xmlns:a16="http://schemas.microsoft.com/office/drawing/2014/main" id="{79B9ECC0-3816-4DFF-AEBC-87F4733E42F9}"/>
              </a:ext>
            </a:extLst>
          </p:cNvPr>
          <p:cNvPicPr>
            <a:picLocks noChangeAspect="1"/>
          </p:cNvPicPr>
          <p:nvPr/>
        </p:nvPicPr>
        <p:blipFill>
          <a:blip r:embed="rId4"/>
          <a:stretch>
            <a:fillRect/>
          </a:stretch>
        </p:blipFill>
        <p:spPr>
          <a:xfrm>
            <a:off x="5127898" y="1436452"/>
            <a:ext cx="2064999" cy="2505998"/>
          </a:xfrm>
          <a:prstGeom prst="rect">
            <a:avLst/>
          </a:prstGeom>
        </p:spPr>
      </p:pic>
      <p:pic>
        <p:nvPicPr>
          <p:cNvPr id="12" name="Picture 11">
            <a:extLst>
              <a:ext uri="{FF2B5EF4-FFF2-40B4-BE49-F238E27FC236}">
                <a16:creationId xmlns:a16="http://schemas.microsoft.com/office/drawing/2014/main" id="{2C447674-44F3-407C-9785-8D82DC5C9797}"/>
              </a:ext>
            </a:extLst>
          </p:cNvPr>
          <p:cNvPicPr>
            <a:picLocks noChangeAspect="1"/>
          </p:cNvPicPr>
          <p:nvPr/>
        </p:nvPicPr>
        <p:blipFill>
          <a:blip r:embed="rId5"/>
          <a:stretch>
            <a:fillRect/>
          </a:stretch>
        </p:blipFill>
        <p:spPr>
          <a:xfrm>
            <a:off x="7491607" y="3994952"/>
            <a:ext cx="2216147" cy="2705228"/>
          </a:xfrm>
          <a:prstGeom prst="rect">
            <a:avLst/>
          </a:prstGeom>
        </p:spPr>
      </p:pic>
      <p:pic>
        <p:nvPicPr>
          <p:cNvPr id="14" name="Picture 13">
            <a:extLst>
              <a:ext uri="{FF2B5EF4-FFF2-40B4-BE49-F238E27FC236}">
                <a16:creationId xmlns:a16="http://schemas.microsoft.com/office/drawing/2014/main" id="{D47339A1-A946-4113-85D1-1E6757E75C1E}"/>
              </a:ext>
            </a:extLst>
          </p:cNvPr>
          <p:cNvPicPr>
            <a:picLocks noChangeAspect="1"/>
          </p:cNvPicPr>
          <p:nvPr/>
        </p:nvPicPr>
        <p:blipFill>
          <a:blip r:embed="rId6"/>
          <a:stretch>
            <a:fillRect/>
          </a:stretch>
        </p:blipFill>
        <p:spPr>
          <a:xfrm>
            <a:off x="9816741" y="1258134"/>
            <a:ext cx="2019659" cy="2505998"/>
          </a:xfrm>
          <a:prstGeom prst="rect">
            <a:avLst/>
          </a:prstGeom>
        </p:spPr>
      </p:pic>
    </p:spTree>
    <p:extLst>
      <p:ext uri="{BB962C8B-B14F-4D97-AF65-F5344CB8AC3E}">
        <p14:creationId xmlns:p14="http://schemas.microsoft.com/office/powerpoint/2010/main" val="2058297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9;p3">
            <a:extLst>
              <a:ext uri="{FF2B5EF4-FFF2-40B4-BE49-F238E27FC236}">
                <a16:creationId xmlns:a16="http://schemas.microsoft.com/office/drawing/2014/main" id="{BBAA110D-16EF-4367-8A83-4BE48503C723}"/>
              </a:ext>
            </a:extLst>
          </p:cNvPr>
          <p:cNvSpPr/>
          <p:nvPr/>
        </p:nvSpPr>
        <p:spPr>
          <a:xfrm>
            <a:off x="355600" y="263828"/>
            <a:ext cx="11409680" cy="914731"/>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buClr>
                <a:schemeClr val="lt1"/>
              </a:buClr>
              <a:buSzPts val="1800"/>
            </a:pPr>
            <a:endParaRPr sz="4000" b="1" dirty="0"/>
          </a:p>
        </p:txBody>
      </p:sp>
      <p:sp>
        <p:nvSpPr>
          <p:cNvPr id="3" name="Title 1">
            <a:extLst>
              <a:ext uri="{FF2B5EF4-FFF2-40B4-BE49-F238E27FC236}">
                <a16:creationId xmlns:a16="http://schemas.microsoft.com/office/drawing/2014/main" id="{D24EBA88-6F43-4BC5-B426-5FF72A0CFFD0}"/>
              </a:ext>
            </a:extLst>
          </p:cNvPr>
          <p:cNvSpPr txBox="1">
            <a:spLocks/>
          </p:cNvSpPr>
          <p:nvPr/>
        </p:nvSpPr>
        <p:spPr>
          <a:xfrm>
            <a:off x="1930400" y="264509"/>
            <a:ext cx="8260080" cy="99430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chemeClr val="bg1"/>
                </a:solidFill>
                <a:latin typeface="Sassoon Infant Std" panose="020B0503020103030203" pitchFamily="34" charset="0"/>
                <a:ea typeface="Roboto" panose="02000000000000000000" pitchFamily="2" charset="0"/>
              </a:rPr>
              <a:t>Sound buttons</a:t>
            </a:r>
            <a:endParaRPr lang="en-US" dirty="0">
              <a:latin typeface="Sassoon Infant Std" panose="020B0503020103030203" pitchFamily="34" charset="0"/>
            </a:endParaRPr>
          </a:p>
        </p:txBody>
      </p:sp>
      <p:grpSp>
        <p:nvGrpSpPr>
          <p:cNvPr id="12" name="Group 11">
            <a:extLst>
              <a:ext uri="{FF2B5EF4-FFF2-40B4-BE49-F238E27FC236}">
                <a16:creationId xmlns:a16="http://schemas.microsoft.com/office/drawing/2014/main" id="{77FD4E99-C7C1-456C-BFAD-E700BB46E53D}"/>
              </a:ext>
            </a:extLst>
          </p:cNvPr>
          <p:cNvGrpSpPr/>
          <p:nvPr/>
        </p:nvGrpSpPr>
        <p:grpSpPr>
          <a:xfrm>
            <a:off x="2094346" y="263828"/>
            <a:ext cx="8167254" cy="4305383"/>
            <a:chOff x="355601" y="435293"/>
            <a:chExt cx="8167254" cy="4305383"/>
          </a:xfrm>
        </p:grpSpPr>
        <p:sp>
          <p:nvSpPr>
            <p:cNvPr id="7" name="Arc 6">
              <a:extLst>
                <a:ext uri="{FF2B5EF4-FFF2-40B4-BE49-F238E27FC236}">
                  <a16:creationId xmlns:a16="http://schemas.microsoft.com/office/drawing/2014/main" id="{1A2E5986-BEB5-4074-A8F6-2E4A0D88AC1A}"/>
                </a:ext>
              </a:extLst>
            </p:cNvPr>
            <p:cNvSpPr/>
            <p:nvPr/>
          </p:nvSpPr>
          <p:spPr>
            <a:xfrm rot="8225034">
              <a:off x="6083359" y="435293"/>
              <a:ext cx="2439496" cy="2282118"/>
            </a:xfrm>
            <a:prstGeom prst="arc">
              <a:avLst>
                <a:gd name="adj1" fmla="val 14883883"/>
                <a:gd name="adj2" fmla="val 1108308"/>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11" name="Group 10">
              <a:extLst>
                <a:ext uri="{FF2B5EF4-FFF2-40B4-BE49-F238E27FC236}">
                  <a16:creationId xmlns:a16="http://schemas.microsoft.com/office/drawing/2014/main" id="{9351DCEE-6F2E-47A4-AD02-EEB7127312BA}"/>
                </a:ext>
              </a:extLst>
            </p:cNvPr>
            <p:cNvGrpSpPr/>
            <p:nvPr/>
          </p:nvGrpSpPr>
          <p:grpSpPr>
            <a:xfrm>
              <a:off x="355601" y="2148397"/>
              <a:ext cx="7635279" cy="2592279"/>
              <a:chOff x="355601" y="2148397"/>
              <a:chExt cx="7635279" cy="2592279"/>
            </a:xfrm>
          </p:grpSpPr>
          <p:sp>
            <p:nvSpPr>
              <p:cNvPr id="4" name="Oval 3">
                <a:extLst>
                  <a:ext uri="{FF2B5EF4-FFF2-40B4-BE49-F238E27FC236}">
                    <a16:creationId xmlns:a16="http://schemas.microsoft.com/office/drawing/2014/main" id="{13999EAB-0D1C-4C1F-9B1E-F56FDD0D7488}"/>
                  </a:ext>
                </a:extLst>
              </p:cNvPr>
              <p:cNvSpPr/>
              <p:nvPr/>
            </p:nvSpPr>
            <p:spPr>
              <a:xfrm>
                <a:off x="949911" y="2148397"/>
                <a:ext cx="266330" cy="2663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9583492-CCCB-4621-A31C-7543BA839338}"/>
                  </a:ext>
                </a:extLst>
              </p:cNvPr>
              <p:cNvSpPr/>
              <p:nvPr/>
            </p:nvSpPr>
            <p:spPr>
              <a:xfrm>
                <a:off x="2840854" y="2246052"/>
                <a:ext cx="1438183" cy="976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3">
                <a:extLst>
                  <a:ext uri="{FF2B5EF4-FFF2-40B4-BE49-F238E27FC236}">
                    <a16:creationId xmlns:a16="http://schemas.microsoft.com/office/drawing/2014/main" id="{B6515C1E-3732-493E-AF28-5244DDC027C8}"/>
                  </a:ext>
                </a:extLst>
              </p:cNvPr>
              <p:cNvSpPr/>
              <p:nvPr/>
            </p:nvSpPr>
            <p:spPr>
              <a:xfrm>
                <a:off x="355601" y="2975078"/>
                <a:ext cx="1375546" cy="1765598"/>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chemeClr val="tx1"/>
                    </a:solidFill>
                    <a:latin typeface="Sassoon Infant Std" panose="020B0503020103030203" pitchFamily="34" charset="0"/>
                    <a:ea typeface="Roboto" panose="02000000000000000000" pitchFamily="2" charset="0"/>
                  </a:rPr>
                  <a:t>Dots</a:t>
                </a:r>
              </a:p>
              <a:p>
                <a:pPr lvl="0" algn="ctr"/>
                <a:r>
                  <a:rPr lang="en-GB" dirty="0">
                    <a:solidFill>
                      <a:schemeClr val="tx1"/>
                    </a:solidFill>
                    <a:latin typeface="Sassoon Infant Std" panose="020B0503020103030203" pitchFamily="34" charset="0"/>
                    <a:ea typeface="Roboto" panose="02000000000000000000" pitchFamily="2" charset="0"/>
                  </a:rPr>
                  <a:t>Single sounds</a:t>
                </a:r>
              </a:p>
              <a:p>
                <a:pPr lvl="0" algn="ctr"/>
                <a:r>
                  <a:rPr lang="en-GB" dirty="0">
                    <a:solidFill>
                      <a:schemeClr val="tx1"/>
                    </a:solidFill>
                    <a:latin typeface="Sassoon Infant Std" panose="020B0503020103030203" pitchFamily="34" charset="0"/>
                    <a:ea typeface="Roboto" panose="02000000000000000000" pitchFamily="2" charset="0"/>
                  </a:rPr>
                  <a:t>e.g. s, p, l</a:t>
                </a:r>
              </a:p>
            </p:txBody>
          </p:sp>
          <p:sp>
            <p:nvSpPr>
              <p:cNvPr id="9" name="Rounded Rectangle 3">
                <a:extLst>
                  <a:ext uri="{FF2B5EF4-FFF2-40B4-BE49-F238E27FC236}">
                    <a16:creationId xmlns:a16="http://schemas.microsoft.com/office/drawing/2014/main" id="{E6333BBE-672E-4749-AF1F-235151B3FCE2}"/>
                  </a:ext>
                </a:extLst>
              </p:cNvPr>
              <p:cNvSpPr/>
              <p:nvPr/>
            </p:nvSpPr>
            <p:spPr>
              <a:xfrm>
                <a:off x="2955322" y="2975078"/>
                <a:ext cx="1375546" cy="1765598"/>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chemeClr val="tx1"/>
                    </a:solidFill>
                    <a:latin typeface="Sassoon Infant Std" panose="020B0503020103030203" pitchFamily="34" charset="0"/>
                    <a:ea typeface="Roboto" panose="02000000000000000000" pitchFamily="2" charset="0"/>
                  </a:rPr>
                  <a:t>Dashes</a:t>
                </a:r>
              </a:p>
              <a:p>
                <a:pPr lvl="0" algn="ctr"/>
                <a:r>
                  <a:rPr lang="en-GB" dirty="0">
                    <a:solidFill>
                      <a:schemeClr val="tx1"/>
                    </a:solidFill>
                    <a:latin typeface="Sassoon Infant Std" panose="020B0503020103030203" pitchFamily="34" charset="0"/>
                    <a:ea typeface="Roboto" panose="02000000000000000000" pitchFamily="2" charset="0"/>
                  </a:rPr>
                  <a:t>Digraphs, trigraphs</a:t>
                </a:r>
              </a:p>
              <a:p>
                <a:pPr lvl="0" algn="ctr"/>
                <a:r>
                  <a:rPr lang="en-GB" dirty="0">
                    <a:solidFill>
                      <a:schemeClr val="tx1"/>
                    </a:solidFill>
                    <a:latin typeface="Sassoon Infant Std" panose="020B0503020103030203" pitchFamily="34" charset="0"/>
                    <a:ea typeface="Roboto" panose="02000000000000000000" pitchFamily="2" charset="0"/>
                  </a:rPr>
                  <a:t>e.g. ai, </a:t>
                </a:r>
                <a:r>
                  <a:rPr lang="en-GB" dirty="0" err="1">
                    <a:solidFill>
                      <a:schemeClr val="tx1"/>
                    </a:solidFill>
                    <a:latin typeface="Sassoon Infant Std" panose="020B0503020103030203" pitchFamily="34" charset="0"/>
                    <a:ea typeface="Roboto" panose="02000000000000000000" pitchFamily="2" charset="0"/>
                  </a:rPr>
                  <a:t>oa</a:t>
                </a:r>
                <a:r>
                  <a:rPr lang="en-GB" dirty="0">
                    <a:solidFill>
                      <a:schemeClr val="tx1"/>
                    </a:solidFill>
                    <a:latin typeface="Sassoon Infant Std" panose="020B0503020103030203" pitchFamily="34" charset="0"/>
                    <a:ea typeface="Roboto" panose="02000000000000000000" pitchFamily="2" charset="0"/>
                  </a:rPr>
                  <a:t>, ss</a:t>
                </a:r>
              </a:p>
            </p:txBody>
          </p:sp>
          <p:sp>
            <p:nvSpPr>
              <p:cNvPr id="10" name="Rounded Rectangle 3">
                <a:extLst>
                  <a:ext uri="{FF2B5EF4-FFF2-40B4-BE49-F238E27FC236}">
                    <a16:creationId xmlns:a16="http://schemas.microsoft.com/office/drawing/2014/main" id="{7FB40A52-58A2-4986-9238-EC741DD8BB95}"/>
                  </a:ext>
                </a:extLst>
              </p:cNvPr>
              <p:cNvSpPr/>
              <p:nvPr/>
            </p:nvSpPr>
            <p:spPr>
              <a:xfrm>
                <a:off x="6615334" y="2975078"/>
                <a:ext cx="1375546" cy="1765598"/>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chemeClr val="tx1"/>
                    </a:solidFill>
                    <a:latin typeface="Sassoon Infant Std" panose="020B0503020103030203" pitchFamily="34" charset="0"/>
                    <a:ea typeface="Roboto" panose="02000000000000000000" pitchFamily="2" charset="0"/>
                  </a:rPr>
                  <a:t>Dives</a:t>
                </a:r>
              </a:p>
              <a:p>
                <a:pPr lvl="0" algn="ctr"/>
                <a:r>
                  <a:rPr lang="en-GB" dirty="0">
                    <a:solidFill>
                      <a:schemeClr val="tx1"/>
                    </a:solidFill>
                    <a:latin typeface="Sassoon Infant Std" panose="020B0503020103030203" pitchFamily="34" charset="0"/>
                    <a:ea typeface="Roboto" panose="02000000000000000000" pitchFamily="2" charset="0"/>
                  </a:rPr>
                  <a:t>Split digraphs</a:t>
                </a:r>
              </a:p>
              <a:p>
                <a:pPr lvl="0" algn="ctr"/>
                <a:r>
                  <a:rPr lang="en-GB" dirty="0">
                    <a:solidFill>
                      <a:schemeClr val="tx1"/>
                    </a:solidFill>
                    <a:latin typeface="Sassoon Infant Std" panose="020B0503020103030203" pitchFamily="34" charset="0"/>
                    <a:ea typeface="Roboto" panose="02000000000000000000" pitchFamily="2" charset="0"/>
                  </a:rPr>
                  <a:t>e.g. o-e, </a:t>
                </a:r>
              </a:p>
              <a:p>
                <a:pPr lvl="0" algn="ctr"/>
                <a:r>
                  <a:rPr lang="en-GB" dirty="0">
                    <a:solidFill>
                      <a:schemeClr val="tx1"/>
                    </a:solidFill>
                    <a:latin typeface="Sassoon Infant Std" panose="020B0503020103030203" pitchFamily="34" charset="0"/>
                    <a:ea typeface="Roboto" panose="02000000000000000000" pitchFamily="2" charset="0"/>
                  </a:rPr>
                  <a:t>a-e, e-e</a:t>
                </a:r>
              </a:p>
            </p:txBody>
          </p:sp>
        </p:grpSp>
      </p:grpSp>
      <p:grpSp>
        <p:nvGrpSpPr>
          <p:cNvPr id="18" name="Group 17">
            <a:extLst>
              <a:ext uri="{FF2B5EF4-FFF2-40B4-BE49-F238E27FC236}">
                <a16:creationId xmlns:a16="http://schemas.microsoft.com/office/drawing/2014/main" id="{A2139365-F18A-466A-970E-AE98F230FD67}"/>
              </a:ext>
            </a:extLst>
          </p:cNvPr>
          <p:cNvGrpSpPr/>
          <p:nvPr/>
        </p:nvGrpSpPr>
        <p:grpSpPr>
          <a:xfrm>
            <a:off x="772851" y="5731041"/>
            <a:ext cx="10423239" cy="1003184"/>
            <a:chOff x="355600" y="5731041"/>
            <a:chExt cx="10423239" cy="1003184"/>
          </a:xfrm>
        </p:grpSpPr>
        <p:sp>
          <p:nvSpPr>
            <p:cNvPr id="13" name="Rounded Rectangle 3">
              <a:extLst>
                <a:ext uri="{FF2B5EF4-FFF2-40B4-BE49-F238E27FC236}">
                  <a16:creationId xmlns:a16="http://schemas.microsoft.com/office/drawing/2014/main" id="{7F4DEF60-5D6C-4A18-9B50-BCC782AA226D}"/>
                </a:ext>
              </a:extLst>
            </p:cNvPr>
            <p:cNvSpPr/>
            <p:nvPr/>
          </p:nvSpPr>
          <p:spPr>
            <a:xfrm>
              <a:off x="355600" y="5733659"/>
              <a:ext cx="1574800" cy="994306"/>
            </a:xfrm>
            <a:prstGeom prst="roundRect">
              <a:avLst/>
            </a:prstGeom>
            <a:ln w="57150"/>
          </p:spPr>
          <p:style>
            <a:lnRef idx="2">
              <a:schemeClr val="accent4"/>
            </a:lnRef>
            <a:fillRef idx="1">
              <a:schemeClr val="lt1"/>
            </a:fillRef>
            <a:effectRef idx="0">
              <a:schemeClr val="accent4"/>
            </a:effectRef>
            <a:fontRef idx="minor">
              <a:schemeClr val="dk1"/>
            </a:fontRef>
          </p:style>
          <p:txBody>
            <a:bodyPr rtlCol="0" anchor="ctr"/>
            <a:lstStyle/>
            <a:p>
              <a:pPr lvl="0" algn="ctr"/>
              <a:r>
                <a:rPr lang="en-GB" sz="3200" b="1" dirty="0">
                  <a:solidFill>
                    <a:schemeClr val="tx1"/>
                  </a:solidFill>
                  <a:latin typeface="Sassoon Infant Std" panose="020B0503020103030203" pitchFamily="34" charset="0"/>
                  <a:ea typeface="Roboto" panose="02000000000000000000" pitchFamily="2" charset="0"/>
                </a:rPr>
                <a:t>pen</a:t>
              </a:r>
              <a:endParaRPr lang="en-GB" dirty="0">
                <a:solidFill>
                  <a:schemeClr val="tx1"/>
                </a:solidFill>
                <a:latin typeface="Sassoon Infant Std" panose="020B0503020103030203" pitchFamily="34" charset="0"/>
                <a:ea typeface="Roboto" panose="02000000000000000000" pitchFamily="2" charset="0"/>
              </a:endParaRPr>
            </a:p>
          </p:txBody>
        </p:sp>
        <p:sp>
          <p:nvSpPr>
            <p:cNvPr id="14" name="Rounded Rectangle 3">
              <a:extLst>
                <a:ext uri="{FF2B5EF4-FFF2-40B4-BE49-F238E27FC236}">
                  <a16:creationId xmlns:a16="http://schemas.microsoft.com/office/drawing/2014/main" id="{DEBBB2C0-ACF8-4D8A-A507-FD51630C75C1}"/>
                </a:ext>
              </a:extLst>
            </p:cNvPr>
            <p:cNvSpPr/>
            <p:nvPr/>
          </p:nvSpPr>
          <p:spPr>
            <a:xfrm>
              <a:off x="2688656" y="5733659"/>
              <a:ext cx="1748004" cy="994306"/>
            </a:xfrm>
            <a:prstGeom prst="roundRect">
              <a:avLst/>
            </a:prstGeom>
            <a:ln w="57150"/>
          </p:spPr>
          <p:style>
            <a:lnRef idx="2">
              <a:schemeClr val="accent4"/>
            </a:lnRef>
            <a:fillRef idx="1">
              <a:schemeClr val="lt1"/>
            </a:fillRef>
            <a:effectRef idx="0">
              <a:schemeClr val="accent4"/>
            </a:effectRef>
            <a:fontRef idx="minor">
              <a:schemeClr val="dk1"/>
            </a:fontRef>
          </p:style>
          <p:txBody>
            <a:bodyPr rtlCol="0" anchor="ctr"/>
            <a:lstStyle/>
            <a:p>
              <a:pPr lvl="0" algn="ctr"/>
              <a:r>
                <a:rPr lang="en-GB" sz="3200" b="1" dirty="0">
                  <a:solidFill>
                    <a:schemeClr val="tx1"/>
                  </a:solidFill>
                  <a:latin typeface="Sassoon Infant Std" panose="020B0503020103030203" pitchFamily="34" charset="0"/>
                  <a:ea typeface="Roboto" panose="02000000000000000000" pitchFamily="2" charset="0"/>
                </a:rPr>
                <a:t>ground</a:t>
              </a:r>
            </a:p>
          </p:txBody>
        </p:sp>
        <p:sp>
          <p:nvSpPr>
            <p:cNvPr id="15" name="Rounded Rectangle 3">
              <a:extLst>
                <a:ext uri="{FF2B5EF4-FFF2-40B4-BE49-F238E27FC236}">
                  <a16:creationId xmlns:a16="http://schemas.microsoft.com/office/drawing/2014/main" id="{9059C0EB-13A4-48CE-94B1-227E6BECDB3F}"/>
                </a:ext>
              </a:extLst>
            </p:cNvPr>
            <p:cNvSpPr/>
            <p:nvPr/>
          </p:nvSpPr>
          <p:spPr>
            <a:xfrm>
              <a:off x="5194916" y="5739919"/>
              <a:ext cx="1463155" cy="994306"/>
            </a:xfrm>
            <a:prstGeom prst="roundRect">
              <a:avLst/>
            </a:prstGeom>
            <a:ln w="57150"/>
          </p:spPr>
          <p:style>
            <a:lnRef idx="2">
              <a:schemeClr val="accent4"/>
            </a:lnRef>
            <a:fillRef idx="1">
              <a:schemeClr val="lt1"/>
            </a:fillRef>
            <a:effectRef idx="0">
              <a:schemeClr val="accent4"/>
            </a:effectRef>
            <a:fontRef idx="minor">
              <a:schemeClr val="dk1"/>
            </a:fontRef>
          </p:style>
          <p:txBody>
            <a:bodyPr rtlCol="0" anchor="ctr"/>
            <a:lstStyle/>
            <a:p>
              <a:pPr lvl="0" algn="ctr"/>
              <a:r>
                <a:rPr lang="en-GB" sz="3200" b="1" dirty="0">
                  <a:solidFill>
                    <a:schemeClr val="tx1"/>
                  </a:solidFill>
                  <a:latin typeface="Sassoon Infant Std" panose="020B0503020103030203" pitchFamily="34" charset="0"/>
                  <a:ea typeface="Roboto" panose="02000000000000000000" pitchFamily="2" charset="0"/>
                </a:rPr>
                <a:t>skirt</a:t>
              </a:r>
            </a:p>
          </p:txBody>
        </p:sp>
        <p:sp>
          <p:nvSpPr>
            <p:cNvPr id="16" name="Rounded Rectangle 3">
              <a:extLst>
                <a:ext uri="{FF2B5EF4-FFF2-40B4-BE49-F238E27FC236}">
                  <a16:creationId xmlns:a16="http://schemas.microsoft.com/office/drawing/2014/main" id="{F7990302-3C38-4834-AD73-5C5627131DA3}"/>
                </a:ext>
              </a:extLst>
            </p:cNvPr>
            <p:cNvSpPr/>
            <p:nvPr/>
          </p:nvSpPr>
          <p:spPr>
            <a:xfrm>
              <a:off x="7255300" y="5731041"/>
              <a:ext cx="1463155" cy="994306"/>
            </a:xfrm>
            <a:prstGeom prst="roundRect">
              <a:avLst/>
            </a:prstGeom>
            <a:ln w="57150"/>
          </p:spPr>
          <p:style>
            <a:lnRef idx="2">
              <a:schemeClr val="accent4"/>
            </a:lnRef>
            <a:fillRef idx="1">
              <a:schemeClr val="lt1"/>
            </a:fillRef>
            <a:effectRef idx="0">
              <a:schemeClr val="accent4"/>
            </a:effectRef>
            <a:fontRef idx="minor">
              <a:schemeClr val="dk1"/>
            </a:fontRef>
          </p:style>
          <p:txBody>
            <a:bodyPr rtlCol="0" anchor="ctr"/>
            <a:lstStyle/>
            <a:p>
              <a:pPr lvl="0" algn="ctr"/>
              <a:r>
                <a:rPr lang="en-GB" sz="3200" b="1" dirty="0">
                  <a:solidFill>
                    <a:schemeClr val="tx1"/>
                  </a:solidFill>
                  <a:latin typeface="Sassoon Infant Std" panose="020B0503020103030203" pitchFamily="34" charset="0"/>
                  <a:ea typeface="Roboto" panose="02000000000000000000" pitchFamily="2" charset="0"/>
                </a:rPr>
                <a:t>snake</a:t>
              </a:r>
            </a:p>
          </p:txBody>
        </p:sp>
        <p:sp>
          <p:nvSpPr>
            <p:cNvPr id="17" name="Rounded Rectangle 3">
              <a:extLst>
                <a:ext uri="{FF2B5EF4-FFF2-40B4-BE49-F238E27FC236}">
                  <a16:creationId xmlns:a16="http://schemas.microsoft.com/office/drawing/2014/main" id="{F822252C-714E-4B83-9D0D-A2458E8709D6}"/>
                </a:ext>
              </a:extLst>
            </p:cNvPr>
            <p:cNvSpPr/>
            <p:nvPr/>
          </p:nvSpPr>
          <p:spPr>
            <a:xfrm>
              <a:off x="9315684" y="5731041"/>
              <a:ext cx="1463155" cy="994306"/>
            </a:xfrm>
            <a:prstGeom prst="roundRect">
              <a:avLst/>
            </a:prstGeom>
            <a:ln w="57150"/>
          </p:spPr>
          <p:style>
            <a:lnRef idx="2">
              <a:schemeClr val="accent4"/>
            </a:lnRef>
            <a:fillRef idx="1">
              <a:schemeClr val="lt1"/>
            </a:fillRef>
            <a:effectRef idx="0">
              <a:schemeClr val="accent4"/>
            </a:effectRef>
            <a:fontRef idx="minor">
              <a:schemeClr val="dk1"/>
            </a:fontRef>
          </p:style>
          <p:txBody>
            <a:bodyPr rtlCol="0" anchor="ctr"/>
            <a:lstStyle/>
            <a:p>
              <a:pPr lvl="0" algn="ctr"/>
              <a:r>
                <a:rPr lang="en-GB" sz="3200" b="1" dirty="0">
                  <a:solidFill>
                    <a:schemeClr val="tx1"/>
                  </a:solidFill>
                  <a:latin typeface="Sassoon Infant Std" panose="020B0503020103030203" pitchFamily="34" charset="0"/>
                  <a:ea typeface="Roboto" panose="02000000000000000000" pitchFamily="2" charset="0"/>
                </a:rPr>
                <a:t>flute</a:t>
              </a:r>
            </a:p>
          </p:txBody>
        </p:sp>
      </p:grpSp>
    </p:spTree>
    <p:extLst>
      <p:ext uri="{BB962C8B-B14F-4D97-AF65-F5344CB8AC3E}">
        <p14:creationId xmlns:p14="http://schemas.microsoft.com/office/powerpoint/2010/main" val="3659504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70802C-9CDE-4126-973E-EA1B901F47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03573" y="3248484"/>
            <a:ext cx="894591" cy="2486007"/>
          </a:xfrm>
          <a:prstGeom prst="rect">
            <a:avLst/>
          </a:prstGeom>
        </p:spPr>
      </p:pic>
      <p:pic>
        <p:nvPicPr>
          <p:cNvPr id="3" name="Picture 2">
            <a:extLst>
              <a:ext uri="{FF2B5EF4-FFF2-40B4-BE49-F238E27FC236}">
                <a16:creationId xmlns:a16="http://schemas.microsoft.com/office/drawing/2014/main" id="{9F09B24E-4BFE-42AF-8F65-F30FBADD853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74297" y="3248483"/>
            <a:ext cx="687560" cy="2486008"/>
          </a:xfrm>
          <a:prstGeom prst="rect">
            <a:avLst/>
          </a:prstGeom>
        </p:spPr>
      </p:pic>
      <p:cxnSp>
        <p:nvCxnSpPr>
          <p:cNvPr id="4" name="Straight Connector 3">
            <a:extLst>
              <a:ext uri="{FF2B5EF4-FFF2-40B4-BE49-F238E27FC236}">
                <a16:creationId xmlns:a16="http://schemas.microsoft.com/office/drawing/2014/main" id="{975C4868-18DE-4D92-8AF8-DA5E1395405E}"/>
              </a:ext>
            </a:extLst>
          </p:cNvPr>
          <p:cNvCxnSpPr>
            <a:cxnSpLocks/>
          </p:cNvCxnSpPr>
          <p:nvPr/>
        </p:nvCxnSpPr>
        <p:spPr>
          <a:xfrm>
            <a:off x="6905630" y="1621598"/>
            <a:ext cx="0" cy="4868092"/>
          </a:xfrm>
          <a:prstGeom prst="line">
            <a:avLst/>
          </a:prstGeom>
          <a:ln w="22225" cap="flat" cmpd="sng" algn="ctr">
            <a:solidFill>
              <a:schemeClr val="bg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 name="Google Shape;79;p3">
            <a:extLst>
              <a:ext uri="{FF2B5EF4-FFF2-40B4-BE49-F238E27FC236}">
                <a16:creationId xmlns:a16="http://schemas.microsoft.com/office/drawing/2014/main" id="{3F1F1346-A9D5-42AD-A519-8745B790A987}"/>
              </a:ext>
            </a:extLst>
          </p:cNvPr>
          <p:cNvSpPr/>
          <p:nvPr/>
        </p:nvSpPr>
        <p:spPr>
          <a:xfrm>
            <a:off x="355599" y="263829"/>
            <a:ext cx="11399075"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Sassoon Infant Std" panose="020B0503020103030203" pitchFamily="34" charset="0"/>
                <a:ea typeface="Roboto"/>
                <a:cs typeface="Roboto"/>
                <a:sym typeface="Roboto"/>
              </a:rPr>
              <a:t>How You Can Help Your Child at Home – Phonics</a:t>
            </a:r>
            <a:endParaRPr sz="3000" b="1" dirty="0">
              <a:latin typeface="Sassoon Infant Std" panose="020B0503020103030203" pitchFamily="34" charset="0"/>
            </a:endParaRPr>
          </a:p>
        </p:txBody>
      </p:sp>
      <p:sp>
        <p:nvSpPr>
          <p:cNvPr id="6" name="Rounded Rectangle 3">
            <a:extLst>
              <a:ext uri="{FF2B5EF4-FFF2-40B4-BE49-F238E27FC236}">
                <a16:creationId xmlns:a16="http://schemas.microsoft.com/office/drawing/2014/main" id="{5E5D7136-EA59-4E0B-904A-097E060F59BE}"/>
              </a:ext>
            </a:extLst>
          </p:cNvPr>
          <p:cNvSpPr/>
          <p:nvPr/>
        </p:nvSpPr>
        <p:spPr>
          <a:xfrm>
            <a:off x="648464" y="1560351"/>
            <a:ext cx="5763675" cy="853772"/>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tx1"/>
                </a:solidFill>
                <a:latin typeface="Sassoon Infant Std" panose="020B0503020103030203" pitchFamily="34" charset="0"/>
                <a:ea typeface="Roboto" panose="02000000000000000000" pitchFamily="2" charset="0"/>
              </a:rPr>
              <a:t>Work on listening skills, taking turns and encouraging your child to look at you when you are speaking. </a:t>
            </a:r>
          </a:p>
        </p:txBody>
      </p:sp>
      <p:sp>
        <p:nvSpPr>
          <p:cNvPr id="7" name="Rounded Rectangle 4">
            <a:extLst>
              <a:ext uri="{FF2B5EF4-FFF2-40B4-BE49-F238E27FC236}">
                <a16:creationId xmlns:a16="http://schemas.microsoft.com/office/drawing/2014/main" id="{901E3F0A-E1A7-4F05-8000-A0AF84F56C6F}"/>
              </a:ext>
            </a:extLst>
          </p:cNvPr>
          <p:cNvSpPr/>
          <p:nvPr/>
        </p:nvSpPr>
        <p:spPr>
          <a:xfrm>
            <a:off x="663625" y="2564773"/>
            <a:ext cx="5763675" cy="426868"/>
          </a:xfrm>
          <a:prstGeom prst="roundRect">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tx1"/>
                </a:solidFill>
                <a:latin typeface="Sassoon Infant Std" panose="020B0503020103030203" pitchFamily="34" charset="0"/>
                <a:ea typeface="Roboto" panose="02000000000000000000" pitchFamily="2" charset="0"/>
              </a:rPr>
              <a:t>Practise segmenting and blending words. </a:t>
            </a:r>
          </a:p>
        </p:txBody>
      </p:sp>
      <p:sp>
        <p:nvSpPr>
          <p:cNvPr id="8" name="Rounded Rectangle 5">
            <a:extLst>
              <a:ext uri="{FF2B5EF4-FFF2-40B4-BE49-F238E27FC236}">
                <a16:creationId xmlns:a16="http://schemas.microsoft.com/office/drawing/2014/main" id="{1DC1D830-7BD1-452E-B2E1-827DBE94CE0A}"/>
              </a:ext>
            </a:extLst>
          </p:cNvPr>
          <p:cNvSpPr/>
          <p:nvPr/>
        </p:nvSpPr>
        <p:spPr>
          <a:xfrm>
            <a:off x="627540" y="3126903"/>
            <a:ext cx="5799762" cy="3309119"/>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solidFill>
                  <a:schemeClr val="tx1"/>
                </a:solidFill>
                <a:latin typeface="Sassoon Infant Std" panose="020B0503020103030203" pitchFamily="34" charset="0"/>
                <a:ea typeface="Roboto" panose="02000000000000000000" pitchFamily="2" charset="0"/>
              </a:rPr>
              <a:t>Look for familiar sounds and words in the world around you. Such as, when in the supermarket, can your child find words on your shopping list or recognise letters on food packaging?</a:t>
            </a:r>
          </a:p>
          <a:p>
            <a:pPr lvl="0"/>
            <a:endParaRPr lang="en-GB" dirty="0">
              <a:solidFill>
                <a:schemeClr val="bg2"/>
              </a:solidFill>
              <a:latin typeface="Sassoon Infant Std" panose="020B0503020103030203" pitchFamily="34" charset="0"/>
              <a:ea typeface="Roboto" panose="02000000000000000000" pitchFamily="2" charset="0"/>
            </a:endParaRPr>
          </a:p>
          <a:p>
            <a:pPr lvl="0"/>
            <a:r>
              <a:rPr lang="en-GB" dirty="0">
                <a:solidFill>
                  <a:schemeClr val="tx1"/>
                </a:solidFill>
                <a:latin typeface="Sassoon Infant Std" panose="020B0503020103030203" pitchFamily="34" charset="0"/>
                <a:ea typeface="Roboto" panose="02000000000000000000" pitchFamily="2" charset="0"/>
              </a:rPr>
              <a:t>When outside, can they recognise letters on street names or on car number plates? </a:t>
            </a:r>
          </a:p>
          <a:p>
            <a:pPr lvl="0"/>
            <a:endParaRPr lang="en-GB" dirty="0">
              <a:solidFill>
                <a:schemeClr val="tx1"/>
              </a:solidFill>
              <a:latin typeface="Sassoon Infant Std" panose="020B0503020103030203" pitchFamily="34" charset="0"/>
              <a:ea typeface="Roboto" panose="02000000000000000000" pitchFamily="2" charset="0"/>
            </a:endParaRPr>
          </a:p>
          <a:p>
            <a:pPr lvl="0"/>
            <a:r>
              <a:rPr lang="en-GB" dirty="0">
                <a:solidFill>
                  <a:schemeClr val="tx1"/>
                </a:solidFill>
                <a:latin typeface="Sassoon Infant Std" panose="020B0503020103030203" pitchFamily="34" charset="0"/>
                <a:ea typeface="Roboto" panose="02000000000000000000" pitchFamily="2" charset="0"/>
              </a:rPr>
              <a:t>When in the house, can they recognise letters or words in magazines or letters you receive?</a:t>
            </a:r>
          </a:p>
        </p:txBody>
      </p:sp>
      <p:pic>
        <p:nvPicPr>
          <p:cNvPr id="9" name="Picture 8">
            <a:extLst>
              <a:ext uri="{FF2B5EF4-FFF2-40B4-BE49-F238E27FC236}">
                <a16:creationId xmlns:a16="http://schemas.microsoft.com/office/drawing/2014/main" id="{F8B1F027-F211-46C2-8647-5B75C5994FDE}"/>
              </a:ext>
            </a:extLst>
          </p:cNvPr>
          <p:cNvPicPr>
            <a:picLocks noChangeAspect="1"/>
          </p:cNvPicPr>
          <p:nvPr/>
        </p:nvPicPr>
        <p:blipFill>
          <a:blip r:embed="rId4"/>
          <a:stretch>
            <a:fillRect/>
          </a:stretch>
        </p:blipFill>
        <p:spPr>
          <a:xfrm>
            <a:off x="7764527" y="3897290"/>
            <a:ext cx="3697330" cy="2511736"/>
          </a:xfrm>
          <a:prstGeom prst="rect">
            <a:avLst/>
          </a:prstGeom>
        </p:spPr>
      </p:pic>
    </p:spTree>
    <p:extLst>
      <p:ext uri="{BB962C8B-B14F-4D97-AF65-F5344CB8AC3E}">
        <p14:creationId xmlns:p14="http://schemas.microsoft.com/office/powerpoint/2010/main" val="15666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9;p3">
            <a:extLst>
              <a:ext uri="{FF2B5EF4-FFF2-40B4-BE49-F238E27FC236}">
                <a16:creationId xmlns:a16="http://schemas.microsoft.com/office/drawing/2014/main" id="{3F1F1346-A9D5-42AD-A519-8745B790A987}"/>
              </a:ext>
            </a:extLst>
          </p:cNvPr>
          <p:cNvSpPr/>
          <p:nvPr/>
        </p:nvSpPr>
        <p:spPr>
          <a:xfrm>
            <a:off x="355599" y="263829"/>
            <a:ext cx="11399075"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Sassoon Infant Std" panose="020B0503020103030203" pitchFamily="34" charset="0"/>
                <a:ea typeface="Roboto"/>
                <a:cs typeface="Roboto"/>
                <a:sym typeface="Roboto"/>
              </a:rPr>
              <a:t>How You Can Help Your Child at Home – Reading</a:t>
            </a:r>
            <a:endParaRPr sz="3000" b="1" dirty="0">
              <a:latin typeface="Sassoon Infant Std" panose="020B0503020103030203" pitchFamily="34" charset="0"/>
            </a:endParaRPr>
          </a:p>
        </p:txBody>
      </p:sp>
      <p:sp>
        <p:nvSpPr>
          <p:cNvPr id="10" name="Rounded Rectangle 5">
            <a:extLst>
              <a:ext uri="{FF2B5EF4-FFF2-40B4-BE49-F238E27FC236}">
                <a16:creationId xmlns:a16="http://schemas.microsoft.com/office/drawing/2014/main" id="{427436AF-0A41-435D-8E68-2D75ECEDA546}"/>
              </a:ext>
            </a:extLst>
          </p:cNvPr>
          <p:cNvSpPr/>
          <p:nvPr/>
        </p:nvSpPr>
        <p:spPr>
          <a:xfrm>
            <a:off x="201101" y="1467584"/>
            <a:ext cx="4714146" cy="4933216"/>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400" b="1" dirty="0">
                <a:solidFill>
                  <a:schemeClr val="tx1"/>
                </a:solidFill>
                <a:latin typeface="Sassoon Infant Std" panose="020B0503020103030203" pitchFamily="34" charset="0"/>
                <a:ea typeface="Roboto" panose="02000000000000000000" pitchFamily="2" charset="0"/>
              </a:rPr>
              <a:t>Make Reading Fun</a:t>
            </a:r>
          </a:p>
          <a:p>
            <a:pPr lvl="0" algn="ctr"/>
            <a:endParaRPr lang="en-GB" sz="2400" b="1" dirty="0">
              <a:solidFill>
                <a:schemeClr val="tx1"/>
              </a:solidFill>
              <a:latin typeface="Sassoon Infant Std" panose="020B0503020103030203" pitchFamily="34" charset="0"/>
              <a:ea typeface="Roboto" panose="02000000000000000000" pitchFamily="2" charset="0"/>
            </a:endParaRPr>
          </a:p>
          <a:p>
            <a:pPr lvl="0">
              <a:lnSpc>
                <a:spcPct val="150000"/>
              </a:lnSpc>
            </a:pPr>
            <a:r>
              <a:rPr lang="en-GB" dirty="0">
                <a:solidFill>
                  <a:schemeClr val="tx1"/>
                </a:solidFill>
                <a:latin typeface="Sassoon Infant Std" panose="020B0503020103030203" pitchFamily="34" charset="0"/>
                <a:ea typeface="Roboto" panose="02000000000000000000" pitchFamily="2" charset="0"/>
              </a:rPr>
              <a:t>Reading should never seem like a punishment or a chore. Try playing games related to the book or try reading something that you both enjoy. Remember, you do not just have to read ‘books’: you could enjoy an online article, a reference book or even a comic together. </a:t>
            </a:r>
          </a:p>
        </p:txBody>
      </p:sp>
      <p:sp>
        <p:nvSpPr>
          <p:cNvPr id="11" name="Rounded Rectangle 5">
            <a:extLst>
              <a:ext uri="{FF2B5EF4-FFF2-40B4-BE49-F238E27FC236}">
                <a16:creationId xmlns:a16="http://schemas.microsoft.com/office/drawing/2014/main" id="{01710EFE-643F-44FE-9139-CA882933936C}"/>
              </a:ext>
            </a:extLst>
          </p:cNvPr>
          <p:cNvSpPr/>
          <p:nvPr/>
        </p:nvSpPr>
        <p:spPr>
          <a:xfrm>
            <a:off x="5095576" y="1467584"/>
            <a:ext cx="4714146" cy="4933216"/>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400" b="1" dirty="0">
                <a:solidFill>
                  <a:schemeClr val="tx1"/>
                </a:solidFill>
                <a:latin typeface="Sassoon Infant Std" panose="020B0503020103030203" pitchFamily="34" charset="0"/>
                <a:ea typeface="Roboto" panose="02000000000000000000" pitchFamily="2" charset="0"/>
              </a:rPr>
              <a:t>Provide a Choice of Reading Materials</a:t>
            </a:r>
          </a:p>
          <a:p>
            <a:pPr lvl="0" algn="ctr"/>
            <a:endParaRPr lang="en-GB" sz="2400" b="1" dirty="0">
              <a:solidFill>
                <a:schemeClr val="tx1"/>
              </a:solidFill>
              <a:latin typeface="Sassoon Infant Std" panose="020B0503020103030203" pitchFamily="34" charset="0"/>
              <a:ea typeface="Roboto" panose="02000000000000000000" pitchFamily="2" charset="0"/>
            </a:endParaRPr>
          </a:p>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Reading isn’t just about school books. Try joining the library together, following instructions from a recipe book or even letting your child be in charge of the shopping list when you are at a supermarket. </a:t>
            </a:r>
          </a:p>
        </p:txBody>
      </p:sp>
      <p:pic>
        <p:nvPicPr>
          <p:cNvPr id="14" name="Picture 2" descr="Colorful Books Clipart 10 JPG Watercolor Book Reading Education Painted Book  Clipart JPG Graphics Commercial Use Instant Download - Etsy UK">
            <a:extLst>
              <a:ext uri="{FF2B5EF4-FFF2-40B4-BE49-F238E27FC236}">
                <a16:creationId xmlns:a16="http://schemas.microsoft.com/office/drawing/2014/main" id="{B10E2FFD-F8B4-4687-82E2-084704ED756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608512" y="3538331"/>
            <a:ext cx="3982278" cy="3982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80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9;p3">
            <a:extLst>
              <a:ext uri="{FF2B5EF4-FFF2-40B4-BE49-F238E27FC236}">
                <a16:creationId xmlns:a16="http://schemas.microsoft.com/office/drawing/2014/main" id="{3F1F1346-A9D5-42AD-A519-8745B790A987}"/>
              </a:ext>
            </a:extLst>
          </p:cNvPr>
          <p:cNvSpPr/>
          <p:nvPr/>
        </p:nvSpPr>
        <p:spPr>
          <a:xfrm>
            <a:off x="355599" y="263829"/>
            <a:ext cx="11399075"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Sassoon Infant Std" panose="020B0503020103030203" pitchFamily="34" charset="0"/>
                <a:ea typeface="Roboto"/>
                <a:cs typeface="Roboto"/>
                <a:sym typeface="Roboto"/>
              </a:rPr>
              <a:t>How You Can Help Your Child at Home – Reading</a:t>
            </a:r>
            <a:endParaRPr sz="3000" b="1" dirty="0">
              <a:latin typeface="Sassoon Infant Std" panose="020B0503020103030203" pitchFamily="34" charset="0"/>
            </a:endParaRPr>
          </a:p>
        </p:txBody>
      </p:sp>
      <p:sp>
        <p:nvSpPr>
          <p:cNvPr id="12" name="Rounded Rectangle 5">
            <a:extLst>
              <a:ext uri="{FF2B5EF4-FFF2-40B4-BE49-F238E27FC236}">
                <a16:creationId xmlns:a16="http://schemas.microsoft.com/office/drawing/2014/main" id="{E11D5394-BA9E-46B6-8533-AF82C5295CDC}"/>
              </a:ext>
            </a:extLst>
          </p:cNvPr>
          <p:cNvSpPr/>
          <p:nvPr/>
        </p:nvSpPr>
        <p:spPr>
          <a:xfrm>
            <a:off x="355599" y="1523335"/>
            <a:ext cx="4714146" cy="4824455"/>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400" b="1" dirty="0">
                <a:solidFill>
                  <a:schemeClr val="tx1"/>
                </a:solidFill>
                <a:latin typeface="Sassoon Infant Std" panose="020B0503020103030203" pitchFamily="34" charset="0"/>
                <a:ea typeface="Roboto" panose="02000000000000000000" pitchFamily="2" charset="0"/>
              </a:rPr>
              <a:t>Show That You Read Too</a:t>
            </a:r>
          </a:p>
          <a:p>
            <a:pPr lvl="0" algn="ctr"/>
            <a:endParaRPr lang="en-GB" sz="2400" b="1" dirty="0">
              <a:solidFill>
                <a:schemeClr val="tx1"/>
              </a:solidFill>
              <a:latin typeface="Sassoon Infant Std" panose="020B0503020103030203" pitchFamily="34" charset="0"/>
              <a:ea typeface="Roboto" panose="02000000000000000000" pitchFamily="2" charset="0"/>
            </a:endParaRPr>
          </a:p>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Hearing an adult read from a text that is a higher level than they would be able to access on their own is really important for developing new vocabulary. Why not share an interesting article you’ve found online with your child so that you can learn together? </a:t>
            </a:r>
          </a:p>
        </p:txBody>
      </p:sp>
      <p:sp>
        <p:nvSpPr>
          <p:cNvPr id="13" name="Rounded Rectangle 5">
            <a:extLst>
              <a:ext uri="{FF2B5EF4-FFF2-40B4-BE49-F238E27FC236}">
                <a16:creationId xmlns:a16="http://schemas.microsoft.com/office/drawing/2014/main" id="{A9694B32-48E3-479A-8525-B85BC32240B0}"/>
              </a:ext>
            </a:extLst>
          </p:cNvPr>
          <p:cNvSpPr/>
          <p:nvPr/>
        </p:nvSpPr>
        <p:spPr>
          <a:xfrm>
            <a:off x="5175089" y="1523335"/>
            <a:ext cx="4714146" cy="4726279"/>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400" b="1" dirty="0">
                <a:solidFill>
                  <a:schemeClr val="tx1"/>
                </a:solidFill>
                <a:latin typeface="Sassoon Infant Std" panose="020B0503020103030203" pitchFamily="34" charset="0"/>
                <a:ea typeface="Roboto" panose="02000000000000000000" pitchFamily="2" charset="0"/>
              </a:rPr>
              <a:t>Ask Lots of Questions</a:t>
            </a:r>
          </a:p>
          <a:p>
            <a:pPr lvl="0" algn="ctr"/>
            <a:endParaRPr lang="en-GB" sz="2400" b="1" dirty="0">
              <a:solidFill>
                <a:schemeClr val="tx1"/>
              </a:solidFill>
              <a:latin typeface="Sassoon Infant Std" panose="020B0503020103030203" pitchFamily="34" charset="0"/>
              <a:ea typeface="Roboto" panose="02000000000000000000" pitchFamily="2" charset="0"/>
            </a:endParaRPr>
          </a:p>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Whatever your child is reading, make sure that you ask them lots of questions about it. Are they enjoying the text? Do they have any new facts to share?</a:t>
            </a:r>
          </a:p>
        </p:txBody>
      </p:sp>
      <p:pic>
        <p:nvPicPr>
          <p:cNvPr id="14" name="Picture 2" descr="Colorful Books Clipart 10 JPG Watercolor Book Reading Education Painted Book  Clipart JPG Graphics Commercial Use Instant Download - Etsy UK">
            <a:extLst>
              <a:ext uri="{FF2B5EF4-FFF2-40B4-BE49-F238E27FC236}">
                <a16:creationId xmlns:a16="http://schemas.microsoft.com/office/drawing/2014/main" id="{B10E2FFD-F8B4-4687-82E2-084704ED756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741034" y="3429000"/>
            <a:ext cx="3982278" cy="39822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1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79;p3">
            <a:extLst>
              <a:ext uri="{FF2B5EF4-FFF2-40B4-BE49-F238E27FC236}">
                <a16:creationId xmlns:a16="http://schemas.microsoft.com/office/drawing/2014/main" id="{76C7A6B4-2889-4C2D-B7BD-F9F4FABED0F6}"/>
              </a:ext>
            </a:extLst>
          </p:cNvPr>
          <p:cNvSpPr/>
          <p:nvPr/>
        </p:nvSpPr>
        <p:spPr>
          <a:xfrm>
            <a:off x="355599" y="263829"/>
            <a:ext cx="11399075"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Sassoon Infant Std" panose="020B0503020103030203" pitchFamily="34" charset="0"/>
                <a:ea typeface="Roboto"/>
                <a:cs typeface="Roboto"/>
                <a:sym typeface="Roboto"/>
              </a:rPr>
              <a:t>Reading Everyday</a:t>
            </a:r>
            <a:endParaRPr sz="3000" b="1" dirty="0">
              <a:latin typeface="Sassoon Infant Std" panose="020B0503020103030203" pitchFamily="34" charset="0"/>
            </a:endParaRPr>
          </a:p>
        </p:txBody>
      </p:sp>
      <p:sp>
        <p:nvSpPr>
          <p:cNvPr id="3" name="Rounded Rectangle 5">
            <a:extLst>
              <a:ext uri="{FF2B5EF4-FFF2-40B4-BE49-F238E27FC236}">
                <a16:creationId xmlns:a16="http://schemas.microsoft.com/office/drawing/2014/main" id="{DFC0783D-8C1C-4963-B3E8-98DA5D7319D3}"/>
              </a:ext>
            </a:extLst>
          </p:cNvPr>
          <p:cNvSpPr/>
          <p:nvPr/>
        </p:nvSpPr>
        <p:spPr>
          <a:xfrm>
            <a:off x="217003" y="1466247"/>
            <a:ext cx="4714146" cy="2152043"/>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Children should be given the opportunity to read every day. Where possible, they should be able to read with somebody else who can help them with tricky words and make sure that they understand the text.</a:t>
            </a:r>
          </a:p>
        </p:txBody>
      </p:sp>
      <p:sp>
        <p:nvSpPr>
          <p:cNvPr id="4" name="Rounded Rectangle 5">
            <a:extLst>
              <a:ext uri="{FF2B5EF4-FFF2-40B4-BE49-F238E27FC236}">
                <a16:creationId xmlns:a16="http://schemas.microsoft.com/office/drawing/2014/main" id="{8BEDAA37-3DCB-4976-A5F9-DFCA420E0E7C}"/>
              </a:ext>
            </a:extLst>
          </p:cNvPr>
          <p:cNvSpPr/>
          <p:nvPr/>
        </p:nvSpPr>
        <p:spPr>
          <a:xfrm>
            <a:off x="217003" y="3947798"/>
            <a:ext cx="4714146" cy="2505692"/>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When listening to your child read, it’s important to ask questions along the way as well as at the end. These are vital skills that will help to develop their reading comprehension.</a:t>
            </a:r>
            <a:endParaRPr lang="en-GB" sz="1400" dirty="0">
              <a:solidFill>
                <a:schemeClr val="tx1"/>
              </a:solidFill>
              <a:latin typeface="Sassoon Infant Std" panose="020B0503020103030203" pitchFamily="34" charset="0"/>
              <a:ea typeface="Roboto" panose="02000000000000000000" pitchFamily="2" charset="0"/>
            </a:endParaRPr>
          </a:p>
        </p:txBody>
      </p:sp>
      <p:pic>
        <p:nvPicPr>
          <p:cNvPr id="1026" name="Picture 2" descr="Colorful Books Clipart 10 JPG Watercolor Book Reading Education Painted Book  Clipart JPG Graphics Commercial Use Instant Download - Etsy UK">
            <a:extLst>
              <a:ext uri="{FF2B5EF4-FFF2-40B4-BE49-F238E27FC236}">
                <a16:creationId xmlns:a16="http://schemas.microsoft.com/office/drawing/2014/main" id="{FACDB231-1F15-4F52-A3B9-CC20B8F4F4D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608512" y="3538331"/>
            <a:ext cx="3982278" cy="398227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portance of reading to kids from an early age">
            <a:extLst>
              <a:ext uri="{FF2B5EF4-FFF2-40B4-BE49-F238E27FC236}">
                <a16:creationId xmlns:a16="http://schemas.microsoft.com/office/drawing/2014/main" id="{E1511D69-B38C-4CFE-97A2-65BD25AD8A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1720" y="1246123"/>
            <a:ext cx="5514223" cy="5514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86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144B90-9092-45AA-A224-6F9C3B0AE18D}"/>
              </a:ext>
            </a:extLst>
          </p:cNvPr>
          <p:cNvPicPr>
            <a:picLocks noChangeAspect="1"/>
          </p:cNvPicPr>
          <p:nvPr/>
        </p:nvPicPr>
        <p:blipFill>
          <a:blip r:embed="rId2"/>
          <a:stretch>
            <a:fillRect/>
          </a:stretch>
        </p:blipFill>
        <p:spPr>
          <a:xfrm>
            <a:off x="295067" y="38618"/>
            <a:ext cx="6354003" cy="6780764"/>
          </a:xfrm>
          <a:prstGeom prst="rect">
            <a:avLst/>
          </a:prstGeom>
        </p:spPr>
      </p:pic>
      <p:sp>
        <p:nvSpPr>
          <p:cNvPr id="5" name="Rounded Rectangle 5">
            <a:extLst>
              <a:ext uri="{FF2B5EF4-FFF2-40B4-BE49-F238E27FC236}">
                <a16:creationId xmlns:a16="http://schemas.microsoft.com/office/drawing/2014/main" id="{C8224ECC-6177-4CB8-A713-5A9FDC734603}"/>
              </a:ext>
            </a:extLst>
          </p:cNvPr>
          <p:cNvSpPr/>
          <p:nvPr/>
        </p:nvSpPr>
        <p:spPr>
          <a:xfrm>
            <a:off x="7015368" y="1426491"/>
            <a:ext cx="4712806" cy="3437057"/>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GB" dirty="0">
                <a:solidFill>
                  <a:schemeClr val="tx1"/>
                </a:solidFill>
                <a:latin typeface="Sassoon Infant Std" panose="020B0503020103030203" pitchFamily="34" charset="0"/>
                <a:ea typeface="Roboto" panose="02000000000000000000" pitchFamily="2" charset="0"/>
              </a:rPr>
              <a:t>Once a child is a fluent reader and reads independently, spend some time with them talking about what they have read after. This is a great way to stay engaged in their reading but also helps you to see if they are understanding their book.</a:t>
            </a:r>
          </a:p>
        </p:txBody>
      </p:sp>
    </p:spTree>
    <p:extLst>
      <p:ext uri="{BB962C8B-B14F-4D97-AF65-F5344CB8AC3E}">
        <p14:creationId xmlns:p14="http://schemas.microsoft.com/office/powerpoint/2010/main" val="547300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5">
            <a:extLst>
              <a:ext uri="{FF2B5EF4-FFF2-40B4-BE49-F238E27FC236}">
                <a16:creationId xmlns:a16="http://schemas.microsoft.com/office/drawing/2014/main" id="{2B2B400E-715F-453F-89AE-D27E463E9CE7}"/>
              </a:ext>
            </a:extLst>
          </p:cNvPr>
          <p:cNvSpPr/>
          <p:nvPr/>
        </p:nvSpPr>
        <p:spPr>
          <a:xfrm>
            <a:off x="174878" y="2213114"/>
            <a:ext cx="10424773" cy="3114261"/>
          </a:xfrm>
          <a:prstGeom prst="roundRect">
            <a:avLst>
              <a:gd name="adj" fmla="val 8658"/>
            </a:avLst>
          </a:prstGeom>
          <a:solidFill>
            <a:schemeClr val="bg1"/>
          </a:solidFill>
          <a:ln w="222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Sassoon Infant Std" panose="020B0503020103030203" pitchFamily="34" charset="0"/>
              </a:rPr>
              <a:t>We would like all children to enjoy reading rather than see it as an effort or hard work, but we know that isn’t always easy. </a:t>
            </a:r>
          </a:p>
          <a:p>
            <a:r>
              <a:rPr lang="en-US" sz="2400" dirty="0">
                <a:solidFill>
                  <a:schemeClr val="tx1"/>
                </a:solidFill>
                <a:latin typeface="Sassoon Infant Std" panose="020B0503020103030203" pitchFamily="34" charset="0"/>
              </a:rPr>
              <a:t>• Share reading activities and interact with the text together </a:t>
            </a:r>
          </a:p>
          <a:p>
            <a:r>
              <a:rPr lang="en-US" sz="2400" dirty="0">
                <a:solidFill>
                  <a:schemeClr val="tx1"/>
                </a:solidFill>
                <a:latin typeface="Sassoon Infant Std" panose="020B0503020103030203" pitchFamily="34" charset="0"/>
              </a:rPr>
              <a:t>• Offer alternative reading material, e.g. magazines, non – fiction books, comics, blogs, etc... </a:t>
            </a:r>
          </a:p>
          <a:p>
            <a:r>
              <a:rPr lang="en-US" sz="2400" dirty="0">
                <a:solidFill>
                  <a:schemeClr val="tx1"/>
                </a:solidFill>
                <a:latin typeface="Sassoon Infant Std" panose="020B0503020103030203" pitchFamily="34" charset="0"/>
              </a:rPr>
              <a:t>• Encourage reading at different times of the day or week </a:t>
            </a:r>
          </a:p>
          <a:p>
            <a:r>
              <a:rPr lang="en-US" sz="2400" dirty="0">
                <a:solidFill>
                  <a:schemeClr val="tx1"/>
                </a:solidFill>
                <a:latin typeface="Sassoon Infant Std" panose="020B0503020103030203" pitchFamily="34" charset="0"/>
              </a:rPr>
              <a:t>• Share the problem with your child’s teacher, we are here to help! </a:t>
            </a:r>
            <a:endParaRPr lang="en-GB" sz="2400" dirty="0">
              <a:solidFill>
                <a:schemeClr val="tx1"/>
              </a:solidFill>
              <a:latin typeface="Sassoon Infant Std" panose="020B0503020103030203" pitchFamily="34" charset="0"/>
            </a:endParaRPr>
          </a:p>
        </p:txBody>
      </p:sp>
      <p:pic>
        <p:nvPicPr>
          <p:cNvPr id="6" name="Picture 2" descr="Colorful Books Clipart 10 JPG Watercolor Book Reading Education Painted Book  Clipart JPG Graphics Commercial Use Instant Download - Etsy UK">
            <a:extLst>
              <a:ext uri="{FF2B5EF4-FFF2-40B4-BE49-F238E27FC236}">
                <a16:creationId xmlns:a16="http://schemas.microsoft.com/office/drawing/2014/main" id="{08398F32-F6BC-4B33-AE7E-4843561EBED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8608512" y="3193774"/>
            <a:ext cx="3982278" cy="3982278"/>
          </a:xfrm>
          <a:prstGeom prst="rect">
            <a:avLst/>
          </a:prstGeom>
          <a:noFill/>
          <a:extLst>
            <a:ext uri="{909E8E84-426E-40DD-AFC4-6F175D3DCCD1}">
              <a14:hiddenFill xmlns:a14="http://schemas.microsoft.com/office/drawing/2010/main">
                <a:solidFill>
                  <a:srgbClr val="FFFFFF"/>
                </a:solidFill>
              </a14:hiddenFill>
            </a:ext>
          </a:extLst>
        </p:spPr>
      </p:pic>
      <p:sp>
        <p:nvSpPr>
          <p:cNvPr id="4" name="Google Shape;79;p3">
            <a:extLst>
              <a:ext uri="{FF2B5EF4-FFF2-40B4-BE49-F238E27FC236}">
                <a16:creationId xmlns:a16="http://schemas.microsoft.com/office/drawing/2014/main" id="{600FE843-E42D-48F2-A469-7E36420A275B}"/>
              </a:ext>
            </a:extLst>
          </p:cNvPr>
          <p:cNvSpPr/>
          <p:nvPr/>
        </p:nvSpPr>
        <p:spPr>
          <a:xfrm>
            <a:off x="355599" y="263829"/>
            <a:ext cx="11399075" cy="853772"/>
          </a:xfrm>
          <a:prstGeom prst="roundRect">
            <a:avLst>
              <a:gd name="adj" fmla="val 50000"/>
            </a:avLst>
          </a:prstGeom>
          <a:solidFill>
            <a:srgbClr val="0079C1"/>
          </a:solidFill>
          <a:ln w="22225">
            <a:solidFill>
              <a:schemeClr val="bg1"/>
            </a:solidFill>
          </a:ln>
        </p:spPr>
        <p:txBody>
          <a:bodyPr spcFirstLastPara="1" wrap="square" lIns="91425" tIns="45700" rIns="91425" bIns="45700" anchor="ctr" anchorCtr="0">
            <a:noAutofit/>
          </a:bodyPr>
          <a:lstStyle/>
          <a:p>
            <a:pPr marL="179388" lvl="3" algn="ctr">
              <a:buClr>
                <a:schemeClr val="lt1"/>
              </a:buClr>
              <a:buSzPts val="1800"/>
            </a:pPr>
            <a:r>
              <a:rPr lang="en-GB" sz="3000" b="1" dirty="0">
                <a:solidFill>
                  <a:schemeClr val="lt1"/>
                </a:solidFill>
                <a:latin typeface="Sassoon Infant Std" panose="020B0503020103030203" pitchFamily="34" charset="0"/>
                <a:ea typeface="Roboto"/>
                <a:cs typeface="Roboto"/>
                <a:sym typeface="Roboto"/>
              </a:rPr>
              <a:t>Supporting Reading</a:t>
            </a:r>
            <a:endParaRPr sz="3000" b="1" dirty="0">
              <a:latin typeface="Sassoon Infant Std" panose="020B0503020103030203" pitchFamily="34" charset="0"/>
            </a:endParaRPr>
          </a:p>
        </p:txBody>
      </p:sp>
    </p:spTree>
    <p:extLst>
      <p:ext uri="{BB962C8B-B14F-4D97-AF65-F5344CB8AC3E}">
        <p14:creationId xmlns:p14="http://schemas.microsoft.com/office/powerpoint/2010/main" val="3839232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834</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Sassoon Infant Std</vt:lpstr>
      <vt:lpstr>Office Theme</vt:lpstr>
      <vt:lpstr>Phonics and 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and Reading</dc:title>
  <dc:creator>Zoe Marshall</dc:creator>
  <cp:lastModifiedBy>GSTYLES</cp:lastModifiedBy>
  <cp:revision>10</cp:revision>
  <dcterms:created xsi:type="dcterms:W3CDTF">2025-09-23T13:58:23Z</dcterms:created>
  <dcterms:modified xsi:type="dcterms:W3CDTF">2025-09-29T06:25:43Z</dcterms:modified>
</cp:coreProperties>
</file>